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2"/>
  </p:notesMasterIdLst>
  <p:sldIdLst>
    <p:sldId id="319" r:id="rId2"/>
    <p:sldId id="334" r:id="rId3"/>
    <p:sldId id="1506" r:id="rId4"/>
    <p:sldId id="1549" r:id="rId5"/>
    <p:sldId id="1085" r:id="rId6"/>
    <p:sldId id="1109" r:id="rId7"/>
    <p:sldId id="1455" r:id="rId8"/>
    <p:sldId id="1124" r:id="rId9"/>
    <p:sldId id="1518" r:id="rId10"/>
    <p:sldId id="1513" r:id="rId11"/>
    <p:sldId id="1550" r:id="rId12"/>
    <p:sldId id="358" r:id="rId13"/>
    <p:sldId id="359" r:id="rId14"/>
    <p:sldId id="1466" r:id="rId15"/>
    <p:sldId id="327" r:id="rId16"/>
    <p:sldId id="1457" r:id="rId17"/>
    <p:sldId id="331" r:id="rId18"/>
    <p:sldId id="1421" r:id="rId19"/>
    <p:sldId id="367" r:id="rId20"/>
    <p:sldId id="368" r:id="rId21"/>
    <p:sldId id="1420" r:id="rId22"/>
    <p:sldId id="889" r:id="rId23"/>
    <p:sldId id="369" r:id="rId24"/>
    <p:sldId id="370" r:id="rId25"/>
    <p:sldId id="365" r:id="rId26"/>
    <p:sldId id="366" r:id="rId27"/>
    <p:sldId id="1527" r:id="rId28"/>
    <p:sldId id="1526" r:id="rId29"/>
    <p:sldId id="1524" r:id="rId30"/>
    <p:sldId id="1422" r:id="rId31"/>
    <p:sldId id="1525" r:id="rId32"/>
    <p:sldId id="1543" r:id="rId33"/>
    <p:sldId id="1398" r:id="rId34"/>
    <p:sldId id="1394" r:id="rId35"/>
    <p:sldId id="1395" r:id="rId36"/>
    <p:sldId id="1093" r:id="rId37"/>
    <p:sldId id="1393" r:id="rId38"/>
    <p:sldId id="1396" r:id="rId39"/>
    <p:sldId id="1545" r:id="rId40"/>
    <p:sldId id="321" r:id="rId41"/>
    <p:sldId id="1523" r:id="rId42"/>
    <p:sldId id="1547" r:id="rId43"/>
    <p:sldId id="1040" r:id="rId44"/>
    <p:sldId id="989" r:id="rId45"/>
    <p:sldId id="1143" r:id="rId46"/>
    <p:sldId id="1020" r:id="rId47"/>
    <p:sldId id="1144" r:id="rId48"/>
    <p:sldId id="1520" r:id="rId49"/>
    <p:sldId id="1541" r:id="rId50"/>
    <p:sldId id="1546" r:id="rId51"/>
    <p:sldId id="1552" r:id="rId52"/>
    <p:sldId id="401" r:id="rId53"/>
    <p:sldId id="993" r:id="rId54"/>
    <p:sldId id="1418" r:id="rId55"/>
    <p:sldId id="1553" r:id="rId56"/>
    <p:sldId id="356" r:id="rId57"/>
    <p:sldId id="1554" r:id="rId58"/>
    <p:sldId id="349" r:id="rId59"/>
    <p:sldId id="355" r:id="rId60"/>
    <p:sldId id="322" r:id="rId61"/>
    <p:sldId id="324" r:id="rId62"/>
    <p:sldId id="345" r:id="rId63"/>
    <p:sldId id="1551" r:id="rId64"/>
    <p:sldId id="392" r:id="rId65"/>
    <p:sldId id="386" r:id="rId66"/>
    <p:sldId id="1544" r:id="rId67"/>
    <p:sldId id="393" r:id="rId68"/>
    <p:sldId id="1548" r:id="rId69"/>
    <p:sldId id="1454" r:id="rId70"/>
    <p:sldId id="268" r:id="rId7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0"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BCC"/>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FEA419B-BCDB-4C27-8AB2-1E94C2BD932B}">
  <a:tblStyle styleId="{BFEA419B-BCDB-4C27-8AB2-1E94C2BD932B}" styleName="Elsevier">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3" autoAdjust="0"/>
    <p:restoredTop sz="90213" autoAdjust="0"/>
  </p:normalViewPr>
  <p:slideViewPr>
    <p:cSldViewPr snapToGrid="0" showGuides="1">
      <p:cViewPr varScale="1">
        <p:scale>
          <a:sx n="102" d="100"/>
          <a:sy n="102" d="100"/>
        </p:scale>
        <p:origin x="1051" y="77"/>
      </p:cViewPr>
      <p:guideLst>
        <p:guide pos="5760"/>
        <p:guide orient="horz" pos="162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96" d="100"/>
          <a:sy n="96" d="100"/>
        </p:scale>
        <p:origin x="248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akshonakg\Documents\MY%20BUSINESS\SCOPUS%20info\Content\Overview_Belarus_Russia_Ukrainian_titles_Galina_Yakshonak_Sept_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yakshonakg\Documents\MY%20BUSINESS\SCOPUS%20info\Content\Scopus_rus_Aug2019.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yakshonakg\AppData\Local\Microsoft\Windows\INetCache\Content.Outlook\TUL28K5E\JournalQuartileRUS_2012to2018%20(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5">
                <a:lumMod val="40000"/>
                <a:lumOff val="60000"/>
              </a:schemeClr>
            </a:solidFill>
            <a:ln>
              <a:solidFill>
                <a:schemeClr val="accent1">
                  <a:lumMod val="40000"/>
                  <a:lumOff val="60000"/>
                </a:schemeClr>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Sheet1!$A$2:$A$21</c:f>
              <c:strCache>
                <c:ptCount val="20"/>
                <c:pt idx="0">
                  <c:v>United States</c:v>
                </c:pt>
                <c:pt idx="1">
                  <c:v>United Kingdom</c:v>
                </c:pt>
                <c:pt idx="2">
                  <c:v>India</c:v>
                </c:pt>
                <c:pt idx="3">
                  <c:v>Russia</c:v>
                </c:pt>
                <c:pt idx="4">
                  <c:v>Spain</c:v>
                </c:pt>
                <c:pt idx="5">
                  <c:v>Italy</c:v>
                </c:pt>
                <c:pt idx="6">
                  <c:v>Poland</c:v>
                </c:pt>
                <c:pt idx="7">
                  <c:v>Netherlands</c:v>
                </c:pt>
                <c:pt idx="8">
                  <c:v>Brazil</c:v>
                </c:pt>
                <c:pt idx="9">
                  <c:v>Iran</c:v>
                </c:pt>
                <c:pt idx="10">
                  <c:v>Germany</c:v>
                </c:pt>
                <c:pt idx="11">
                  <c:v>Romania</c:v>
                </c:pt>
                <c:pt idx="12">
                  <c:v>South Korea</c:v>
                </c:pt>
                <c:pt idx="13">
                  <c:v>Switzerland</c:v>
                </c:pt>
                <c:pt idx="14">
                  <c:v>Czech Republic</c:v>
                </c:pt>
                <c:pt idx="15">
                  <c:v>Turkey</c:v>
                </c:pt>
                <c:pt idx="16">
                  <c:v>Ukraine</c:v>
                </c:pt>
                <c:pt idx="17">
                  <c:v>Colombia</c:v>
                </c:pt>
                <c:pt idx="18">
                  <c:v>Indonesia</c:v>
                </c:pt>
                <c:pt idx="19">
                  <c:v>Malaysia</c:v>
                </c:pt>
              </c:strCache>
            </c:strRef>
          </c:cat>
          <c:val>
            <c:numRef>
              <c:f>Sheet1!$B$2:$B$21</c:f>
              <c:numCache>
                <c:formatCode>General</c:formatCode>
                <c:ptCount val="20"/>
                <c:pt idx="0">
                  <c:v>733</c:v>
                </c:pt>
                <c:pt idx="1">
                  <c:v>1002</c:v>
                </c:pt>
                <c:pt idx="2">
                  <c:v>161</c:v>
                </c:pt>
                <c:pt idx="3">
                  <c:v>251</c:v>
                </c:pt>
                <c:pt idx="4">
                  <c:v>285</c:v>
                </c:pt>
                <c:pt idx="5">
                  <c:v>212</c:v>
                </c:pt>
                <c:pt idx="6">
                  <c:v>195</c:v>
                </c:pt>
                <c:pt idx="7">
                  <c:v>265</c:v>
                </c:pt>
                <c:pt idx="8">
                  <c:v>134</c:v>
                </c:pt>
                <c:pt idx="9">
                  <c:v>103</c:v>
                </c:pt>
                <c:pt idx="10">
                  <c:v>267</c:v>
                </c:pt>
                <c:pt idx="11">
                  <c:v>99</c:v>
                </c:pt>
                <c:pt idx="12">
                  <c:v>130</c:v>
                </c:pt>
                <c:pt idx="13">
                  <c:v>204</c:v>
                </c:pt>
                <c:pt idx="14">
                  <c:v>78</c:v>
                </c:pt>
                <c:pt idx="15">
                  <c:v>62</c:v>
                </c:pt>
                <c:pt idx="16">
                  <c:v>35</c:v>
                </c:pt>
                <c:pt idx="17">
                  <c:v>59</c:v>
                </c:pt>
                <c:pt idx="18">
                  <c:v>42</c:v>
                </c:pt>
                <c:pt idx="19">
                  <c:v>54</c:v>
                </c:pt>
              </c:numCache>
            </c:numRef>
          </c:val>
          <c:extLst>
            <c:ext xmlns:c16="http://schemas.microsoft.com/office/drawing/2014/chart" uri="{C3380CC4-5D6E-409C-BE32-E72D297353CC}">
              <c16:uniqueId val="{00000000-6F67-4FFF-B40B-B2A98C3C407C}"/>
            </c:ext>
          </c:extLst>
        </c:ser>
        <c:ser>
          <c:idx val="1"/>
          <c:order val="1"/>
          <c:tx>
            <c:strRef>
              <c:f>Sheet1!$C$1</c:f>
              <c:strCache>
                <c:ptCount val="1"/>
                <c:pt idx="0">
                  <c:v>Series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Sheet1!$A$2:$A$21</c:f>
              <c:strCache>
                <c:ptCount val="20"/>
                <c:pt idx="0">
                  <c:v>United States</c:v>
                </c:pt>
                <c:pt idx="1">
                  <c:v>United Kingdom</c:v>
                </c:pt>
                <c:pt idx="2">
                  <c:v>India</c:v>
                </c:pt>
                <c:pt idx="3">
                  <c:v>Russia</c:v>
                </c:pt>
                <c:pt idx="4">
                  <c:v>Spain</c:v>
                </c:pt>
                <c:pt idx="5">
                  <c:v>Italy</c:v>
                </c:pt>
                <c:pt idx="6">
                  <c:v>Poland</c:v>
                </c:pt>
                <c:pt idx="7">
                  <c:v>Netherlands</c:v>
                </c:pt>
                <c:pt idx="8">
                  <c:v>Brazil</c:v>
                </c:pt>
                <c:pt idx="9">
                  <c:v>Iran</c:v>
                </c:pt>
                <c:pt idx="10">
                  <c:v>Germany</c:v>
                </c:pt>
                <c:pt idx="11">
                  <c:v>Romania</c:v>
                </c:pt>
                <c:pt idx="12">
                  <c:v>South Korea</c:v>
                </c:pt>
                <c:pt idx="13">
                  <c:v>Switzerland</c:v>
                </c:pt>
                <c:pt idx="14">
                  <c:v>Czech Republic</c:v>
                </c:pt>
                <c:pt idx="15">
                  <c:v>Turkey</c:v>
                </c:pt>
                <c:pt idx="16">
                  <c:v>Ukraine</c:v>
                </c:pt>
                <c:pt idx="17">
                  <c:v>Colombia</c:v>
                </c:pt>
                <c:pt idx="18">
                  <c:v>Indonesia</c:v>
                </c:pt>
                <c:pt idx="19">
                  <c:v>Malaysia</c:v>
                </c:pt>
              </c:strCache>
            </c:strRef>
          </c:cat>
          <c:val>
            <c:numRef>
              <c:f>Sheet1!$C$2:$C$21</c:f>
              <c:numCache>
                <c:formatCode>General</c:formatCode>
                <c:ptCount val="20"/>
                <c:pt idx="0">
                  <c:v>514</c:v>
                </c:pt>
                <c:pt idx="1">
                  <c:v>225</c:v>
                </c:pt>
                <c:pt idx="2">
                  <c:v>847</c:v>
                </c:pt>
                <c:pt idx="3">
                  <c:v>450</c:v>
                </c:pt>
                <c:pt idx="4">
                  <c:v>227</c:v>
                </c:pt>
                <c:pt idx="5">
                  <c:v>211</c:v>
                </c:pt>
                <c:pt idx="6">
                  <c:v>215</c:v>
                </c:pt>
                <c:pt idx="7">
                  <c:v>141</c:v>
                </c:pt>
                <c:pt idx="8">
                  <c:v>229</c:v>
                </c:pt>
                <c:pt idx="9">
                  <c:v>257</c:v>
                </c:pt>
                <c:pt idx="10">
                  <c:v>85</c:v>
                </c:pt>
                <c:pt idx="11">
                  <c:v>231</c:v>
                </c:pt>
                <c:pt idx="12">
                  <c:v>137</c:v>
                </c:pt>
                <c:pt idx="13">
                  <c:v>52</c:v>
                </c:pt>
                <c:pt idx="14">
                  <c:v>154</c:v>
                </c:pt>
                <c:pt idx="15">
                  <c:v>156</c:v>
                </c:pt>
                <c:pt idx="16">
                  <c:v>157</c:v>
                </c:pt>
                <c:pt idx="17">
                  <c:v>111</c:v>
                </c:pt>
                <c:pt idx="18">
                  <c:v>114</c:v>
                </c:pt>
                <c:pt idx="19">
                  <c:v>102</c:v>
                </c:pt>
              </c:numCache>
            </c:numRef>
          </c:val>
          <c:extLst>
            <c:ext xmlns:c16="http://schemas.microsoft.com/office/drawing/2014/chart" uri="{C3380CC4-5D6E-409C-BE32-E72D297353CC}">
              <c16:uniqueId val="{00000001-6F67-4FFF-B40B-B2A98C3C407C}"/>
            </c:ext>
          </c:extLst>
        </c:ser>
        <c:dLbls>
          <c:showLegendKey val="0"/>
          <c:showVal val="1"/>
          <c:showCatName val="0"/>
          <c:showSerName val="0"/>
          <c:showPercent val="0"/>
          <c:showBubbleSize val="0"/>
        </c:dLbls>
        <c:gapWidth val="150"/>
        <c:overlap val="100"/>
        <c:axId val="110122112"/>
        <c:axId val="110123648"/>
      </c:barChart>
      <c:catAx>
        <c:axId val="110122112"/>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23648"/>
        <c:crosses val="autoZero"/>
        <c:auto val="1"/>
        <c:lblAlgn val="ctr"/>
        <c:lblOffset val="100"/>
        <c:noMultiLvlLbl val="0"/>
      </c:catAx>
      <c:valAx>
        <c:axId val="110123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22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Отклонено</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Sheet1!$B$1:$J$1</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Sheet1!$B$2:$J$2</c:f>
              <c:numCache>
                <c:formatCode>General</c:formatCode>
                <c:ptCount val="9"/>
                <c:pt idx="0">
                  <c:v>17</c:v>
                </c:pt>
                <c:pt idx="1">
                  <c:v>16</c:v>
                </c:pt>
                <c:pt idx="2">
                  <c:v>36</c:v>
                </c:pt>
                <c:pt idx="3">
                  <c:v>18</c:v>
                </c:pt>
                <c:pt idx="4">
                  <c:v>26</c:v>
                </c:pt>
                <c:pt idx="5">
                  <c:v>146</c:v>
                </c:pt>
                <c:pt idx="6">
                  <c:v>81</c:v>
                </c:pt>
                <c:pt idx="7">
                  <c:v>82</c:v>
                </c:pt>
                <c:pt idx="8">
                  <c:v>85</c:v>
                </c:pt>
              </c:numCache>
            </c:numRef>
          </c:val>
          <c:extLst>
            <c:ext xmlns:c16="http://schemas.microsoft.com/office/drawing/2014/chart" uri="{C3380CC4-5D6E-409C-BE32-E72D297353CC}">
              <c16:uniqueId val="{00000000-2330-4F80-B269-BCAD960A02AA}"/>
            </c:ext>
          </c:extLst>
        </c:ser>
        <c:ser>
          <c:idx val="1"/>
          <c:order val="1"/>
          <c:tx>
            <c:strRef>
              <c:f>Sheet1!$A$3</c:f>
              <c:strCache>
                <c:ptCount val="1"/>
                <c:pt idx="0">
                  <c:v>Принято</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Sheet1!$B$1:$J$1</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Sheet1!$B$3:$J$3</c:f>
              <c:numCache>
                <c:formatCode>General</c:formatCode>
                <c:ptCount val="9"/>
                <c:pt idx="0">
                  <c:v>4</c:v>
                </c:pt>
                <c:pt idx="1">
                  <c:v>8</c:v>
                </c:pt>
                <c:pt idx="2">
                  <c:v>12</c:v>
                </c:pt>
                <c:pt idx="3">
                  <c:v>11</c:v>
                </c:pt>
                <c:pt idx="4">
                  <c:v>15</c:v>
                </c:pt>
                <c:pt idx="5">
                  <c:v>75</c:v>
                </c:pt>
                <c:pt idx="6">
                  <c:v>56</c:v>
                </c:pt>
                <c:pt idx="7">
                  <c:v>49</c:v>
                </c:pt>
                <c:pt idx="8">
                  <c:v>47</c:v>
                </c:pt>
              </c:numCache>
            </c:numRef>
          </c:val>
          <c:extLst>
            <c:ext xmlns:c16="http://schemas.microsoft.com/office/drawing/2014/chart" uri="{C3380CC4-5D6E-409C-BE32-E72D297353CC}">
              <c16:uniqueId val="{00000001-2330-4F80-B269-BCAD960A02AA}"/>
            </c:ext>
          </c:extLst>
        </c:ser>
        <c:dLbls>
          <c:showLegendKey val="0"/>
          <c:showVal val="0"/>
          <c:showCatName val="0"/>
          <c:showSerName val="0"/>
          <c:showPercent val="0"/>
          <c:showBubbleSize val="0"/>
        </c:dLbls>
        <c:gapWidth val="247"/>
        <c:overlap val="100"/>
        <c:axId val="458925896"/>
        <c:axId val="458920320"/>
      </c:barChart>
      <c:lineChart>
        <c:grouping val="standard"/>
        <c:varyColors val="0"/>
        <c:ser>
          <c:idx val="2"/>
          <c:order val="2"/>
          <c:tx>
            <c:strRef>
              <c:f>Sheet1!$A$4</c:f>
              <c:strCache>
                <c:ptCount val="1"/>
              </c:strCache>
            </c:strRef>
          </c:tx>
          <c:spPr>
            <a:ln w="22225" cap="rnd">
              <a:solidFill>
                <a:schemeClr val="tx1">
                  <a:lumMod val="75000"/>
                </a:schemeClr>
              </a:solidFill>
              <a:round/>
            </a:ln>
            <a:effectLst/>
          </c:spPr>
          <c:marker>
            <c:symbol val="none"/>
          </c:marker>
          <c:dLbls>
            <c:dLbl>
              <c:idx val="3"/>
              <c:layout>
                <c:manualLayout>
                  <c:x val="-4.4906590755276997E-3"/>
                  <c:y val="-2.93993220794117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30-4F80-B269-BCAD960A02AA}"/>
                </c:ext>
              </c:extLst>
            </c:dLbl>
            <c:dLbl>
              <c:idx val="4"/>
              <c:layout>
                <c:manualLayout>
                  <c:x val="-1.9459522660620031E-2"/>
                  <c:y val="4.7773898379044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30-4F80-B269-BCAD960A02AA}"/>
                </c:ext>
              </c:extLst>
            </c:dLbl>
            <c:dLbl>
              <c:idx val="5"/>
              <c:layout>
                <c:manualLayout>
                  <c:x val="7.4844907250799656E-3"/>
                  <c:y val="-8.5033922072119766E-2"/>
                </c:manualLayout>
              </c:layout>
              <c:showLegendKey val="0"/>
              <c:showVal val="1"/>
              <c:showCatName val="0"/>
              <c:showSerName val="0"/>
              <c:showPercent val="0"/>
              <c:showBubbleSize val="0"/>
              <c:extLst>
                <c:ext xmlns:c15="http://schemas.microsoft.com/office/drawing/2012/chart" uri="{CE6537A1-D6FC-4f65-9D91-7224C49458BB}">
                  <c15:layout>
                    <c:manualLayout>
                      <c:w val="3.594024146780668E-2"/>
                      <c:h val="4.9041888825421841E-2"/>
                    </c:manualLayout>
                  </c15:layout>
                </c:ext>
                <c:ext xmlns:c16="http://schemas.microsoft.com/office/drawing/2014/chart" uri="{C3380CC4-5D6E-409C-BE32-E72D297353CC}">
                  <c16:uniqueId val="{00000002-2330-4F80-B269-BCAD960A02AA}"/>
                </c:ext>
              </c:extLst>
            </c:dLbl>
            <c:dLbl>
              <c:idx val="6"/>
              <c:layout>
                <c:manualLayout>
                  <c:x val="0"/>
                  <c:y val="-1.8374576299632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330-4F80-B269-BCAD960A02AA}"/>
                </c:ext>
              </c:extLst>
            </c:dLbl>
            <c:dLbl>
              <c:idx val="7"/>
              <c:layout>
                <c:manualLayout>
                  <c:x val="1.4968863585092332E-3"/>
                  <c:y val="-2.204949155955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30-4F80-B269-BCAD960A02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Sheet1!$B$1:$J$1</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Sheet1!$B$4:$J$4</c:f>
              <c:numCache>
                <c:formatCode>0%</c:formatCode>
                <c:ptCount val="9"/>
                <c:pt idx="0">
                  <c:v>0.19047619047619047</c:v>
                </c:pt>
                <c:pt idx="1">
                  <c:v>0.33333333333333331</c:v>
                </c:pt>
                <c:pt idx="2">
                  <c:v>0.25</c:v>
                </c:pt>
                <c:pt idx="3">
                  <c:v>0.37931034482758619</c:v>
                </c:pt>
                <c:pt idx="4">
                  <c:v>0.36585365853658536</c:v>
                </c:pt>
                <c:pt idx="5">
                  <c:v>0.33936651583710409</c:v>
                </c:pt>
                <c:pt idx="6">
                  <c:v>0.40875912408759124</c:v>
                </c:pt>
                <c:pt idx="7">
                  <c:v>0.37404580152671757</c:v>
                </c:pt>
                <c:pt idx="8">
                  <c:v>0.35606060606060608</c:v>
                </c:pt>
              </c:numCache>
            </c:numRef>
          </c:val>
          <c:smooth val="0"/>
          <c:extLst>
            <c:ext xmlns:c16="http://schemas.microsoft.com/office/drawing/2014/chart" uri="{C3380CC4-5D6E-409C-BE32-E72D297353CC}">
              <c16:uniqueId val="{00000003-2330-4F80-B269-BCAD960A02AA}"/>
            </c:ext>
          </c:extLst>
        </c:ser>
        <c:dLbls>
          <c:showLegendKey val="0"/>
          <c:showVal val="0"/>
          <c:showCatName val="0"/>
          <c:showSerName val="0"/>
          <c:showPercent val="0"/>
          <c:showBubbleSize val="0"/>
        </c:dLbls>
        <c:marker val="1"/>
        <c:smooth val="0"/>
        <c:axId val="458952136"/>
        <c:axId val="458954760"/>
      </c:lineChart>
      <c:catAx>
        <c:axId val="45892589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458920320"/>
        <c:crosses val="autoZero"/>
        <c:auto val="1"/>
        <c:lblAlgn val="ctr"/>
        <c:lblOffset val="100"/>
        <c:noMultiLvlLbl val="0"/>
      </c:catAx>
      <c:valAx>
        <c:axId val="45892032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458925896"/>
        <c:crosses val="autoZero"/>
        <c:crossBetween val="between"/>
      </c:valAx>
      <c:valAx>
        <c:axId val="458954760"/>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458952136"/>
        <c:crosses val="max"/>
        <c:crossBetween val="between"/>
      </c:valAx>
      <c:catAx>
        <c:axId val="458952136"/>
        <c:scaling>
          <c:orientation val="minMax"/>
        </c:scaling>
        <c:delete val="1"/>
        <c:axPos val="b"/>
        <c:numFmt formatCode="General" sourceLinked="1"/>
        <c:majorTickMark val="out"/>
        <c:minorTickMark val="none"/>
        <c:tickLblPos val="nextTo"/>
        <c:crossAx val="458954760"/>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Active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Sheet1!$B$2:$B$7</c:f>
              <c:strCache>
                <c:ptCount val="6"/>
                <c:pt idx="0">
                  <c:v>до 2015</c:v>
                </c:pt>
                <c:pt idx="1">
                  <c:v>2015</c:v>
                </c:pt>
                <c:pt idx="2">
                  <c:v>2016</c:v>
                </c:pt>
                <c:pt idx="3">
                  <c:v>2017</c:v>
                </c:pt>
                <c:pt idx="4">
                  <c:v>2018</c:v>
                </c:pt>
                <c:pt idx="5">
                  <c:v>2019</c:v>
                </c:pt>
              </c:strCache>
            </c:strRef>
          </c:cat>
          <c:val>
            <c:numRef>
              <c:f>Sheet1!$C$2:$C$7</c:f>
              <c:numCache>
                <c:formatCode>General</c:formatCode>
                <c:ptCount val="6"/>
                <c:pt idx="0">
                  <c:v>346</c:v>
                </c:pt>
                <c:pt idx="1">
                  <c:v>361</c:v>
                </c:pt>
                <c:pt idx="2">
                  <c:v>433</c:v>
                </c:pt>
                <c:pt idx="3">
                  <c:v>463</c:v>
                </c:pt>
                <c:pt idx="4">
                  <c:v>504</c:v>
                </c:pt>
                <c:pt idx="5">
                  <c:v>535</c:v>
                </c:pt>
              </c:numCache>
            </c:numRef>
          </c:val>
          <c:extLst>
            <c:ext xmlns:c16="http://schemas.microsoft.com/office/drawing/2014/chart" uri="{C3380CC4-5D6E-409C-BE32-E72D297353CC}">
              <c16:uniqueId val="{00000000-200C-4534-BE3F-16C02F53C864}"/>
            </c:ext>
          </c:extLst>
        </c:ser>
        <c:dLbls>
          <c:dLblPos val="outEnd"/>
          <c:showLegendKey val="0"/>
          <c:showVal val="1"/>
          <c:showCatName val="0"/>
          <c:showSerName val="0"/>
          <c:showPercent val="0"/>
          <c:showBubbleSize val="0"/>
        </c:dLbls>
        <c:gapWidth val="267"/>
        <c:overlap val="-43"/>
        <c:axId val="818557040"/>
        <c:axId val="818559664"/>
      </c:barChart>
      <c:catAx>
        <c:axId val="81855704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818559664"/>
        <c:crosses val="autoZero"/>
        <c:auto val="1"/>
        <c:lblAlgn val="ctr"/>
        <c:lblOffset val="100"/>
        <c:noMultiLvlLbl val="0"/>
      </c:catAx>
      <c:valAx>
        <c:axId val="81855966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818557040"/>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053718708492878E-2"/>
          <c:y val="2.620343791224285E-2"/>
          <c:w val="0.94666204139094179"/>
          <c:h val="0.59136110113169327"/>
        </c:manualLayout>
      </c:layout>
      <c:barChart>
        <c:barDir val="col"/>
        <c:grouping val="stack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dLbls>
            <c:dLbl>
              <c:idx val="26"/>
              <c:layout>
                <c:manualLayout>
                  <c:x val="-1.0919198536601156E-16"/>
                  <c:y val="-1.5385565916246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A28-41DF-96F1-0243C8FAA7A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Sheet1!$A$2:$A$30</c:f>
              <c:strCache>
                <c:ptCount val="29"/>
                <c:pt idx="0">
                  <c:v>Medicine</c:v>
                </c:pt>
                <c:pt idx="1">
                  <c:v>Arts &amp; Humanities</c:v>
                </c:pt>
                <c:pt idx="2">
                  <c:v>Engineering</c:v>
                </c:pt>
                <c:pt idx="3">
                  <c:v>Social Sciences</c:v>
                </c:pt>
                <c:pt idx="4">
                  <c:v>Agricultural &amp; Biological Sciences</c:v>
                </c:pt>
                <c:pt idx="5">
                  <c:v>Economics, Econometrics &amp; Finance</c:v>
                </c:pt>
                <c:pt idx="6">
                  <c:v>Earth &amp; Planetary Science</c:v>
                </c:pt>
                <c:pt idx="7">
                  <c:v>Mathematics</c:v>
                </c:pt>
                <c:pt idx="8">
                  <c:v>Computer Science</c:v>
                </c:pt>
                <c:pt idx="9">
                  <c:v>Law, Crime, Criminology and Criminal Justice</c:v>
                </c:pt>
                <c:pt idx="10">
                  <c:v>Language, Linguistics, Communication and Media</c:v>
                </c:pt>
                <c:pt idx="11">
                  <c:v>Education</c:v>
                </c:pt>
                <c:pt idx="12">
                  <c:v>Materials Science</c:v>
                </c:pt>
                <c:pt idx="13">
                  <c:v>MULTIDISCIPLINARY</c:v>
                </c:pt>
                <c:pt idx="14">
                  <c:v>Energy</c:v>
                </c:pt>
                <c:pt idx="15">
                  <c:v>Psychology</c:v>
                </c:pt>
                <c:pt idx="16">
                  <c:v>Environmental Science</c:v>
                </c:pt>
                <c:pt idx="17">
                  <c:v>Physics &amp; Astronomy</c:v>
                </c:pt>
                <c:pt idx="18">
                  <c:v>Biochemistry, Genetics &amp; Molecular Biology</c:v>
                </c:pt>
                <c:pt idx="19">
                  <c:v>Chemistry</c:v>
                </c:pt>
                <c:pt idx="20">
                  <c:v>Health Professions</c:v>
                </c:pt>
                <c:pt idx="21">
                  <c:v>Business, Management &amp; Accounting</c:v>
                </c:pt>
                <c:pt idx="22">
                  <c:v>Neuroscience</c:v>
                </c:pt>
                <c:pt idx="23">
                  <c:v>Dentistry</c:v>
                </c:pt>
                <c:pt idx="24">
                  <c:v>Chemical Engineering</c:v>
                </c:pt>
                <c:pt idx="25">
                  <c:v>Library and Information Sciences</c:v>
                </c:pt>
                <c:pt idx="26">
                  <c:v>Immunology &amp; Microbiology</c:v>
                </c:pt>
                <c:pt idx="27">
                  <c:v>Veterinary</c:v>
                </c:pt>
                <c:pt idx="28">
                  <c:v>Pharmacology, Toxicology &amp; Pharmaceutics</c:v>
                </c:pt>
              </c:strCache>
            </c:strRef>
          </c:cat>
          <c:val>
            <c:numRef>
              <c:f>Sheet1!$B$2:$B$30</c:f>
              <c:numCache>
                <c:formatCode>General</c:formatCode>
                <c:ptCount val="29"/>
                <c:pt idx="0">
                  <c:v>56</c:v>
                </c:pt>
                <c:pt idx="1">
                  <c:v>37</c:v>
                </c:pt>
                <c:pt idx="2">
                  <c:v>4</c:v>
                </c:pt>
                <c:pt idx="3">
                  <c:v>16</c:v>
                </c:pt>
                <c:pt idx="4">
                  <c:v>15</c:v>
                </c:pt>
                <c:pt idx="5">
                  <c:v>8</c:v>
                </c:pt>
                <c:pt idx="6">
                  <c:v>19</c:v>
                </c:pt>
                <c:pt idx="7">
                  <c:v>18</c:v>
                </c:pt>
                <c:pt idx="8">
                  <c:v>4</c:v>
                </c:pt>
                <c:pt idx="9">
                  <c:v>2</c:v>
                </c:pt>
                <c:pt idx="10">
                  <c:v>11</c:v>
                </c:pt>
                <c:pt idx="11">
                  <c:v>9</c:v>
                </c:pt>
                <c:pt idx="12">
                  <c:v>8</c:v>
                </c:pt>
                <c:pt idx="13">
                  <c:v>3</c:v>
                </c:pt>
                <c:pt idx="14">
                  <c:v>2</c:v>
                </c:pt>
                <c:pt idx="15">
                  <c:v>4</c:v>
                </c:pt>
                <c:pt idx="16">
                  <c:v>11</c:v>
                </c:pt>
                <c:pt idx="17">
                  <c:v>5</c:v>
                </c:pt>
                <c:pt idx="18">
                  <c:v>3</c:v>
                </c:pt>
                <c:pt idx="19">
                  <c:v>6</c:v>
                </c:pt>
                <c:pt idx="20">
                  <c:v>5</c:v>
                </c:pt>
                <c:pt idx="21">
                  <c:v>1</c:v>
                </c:pt>
                <c:pt idx="22">
                  <c:v>2</c:v>
                </c:pt>
                <c:pt idx="26">
                  <c:v>2</c:v>
                </c:pt>
              </c:numCache>
            </c:numRef>
          </c:val>
          <c:extLst>
            <c:ext xmlns:c16="http://schemas.microsoft.com/office/drawing/2014/chart" uri="{C3380CC4-5D6E-409C-BE32-E72D297353CC}">
              <c16:uniqueId val="{00000000-9F11-4B6C-99CA-0B9DE5898E42}"/>
            </c:ext>
          </c:extLst>
        </c:ser>
        <c:ser>
          <c:idx val="1"/>
          <c:order val="1"/>
          <c:tx>
            <c:strRef>
              <c:f>Sheet1!$C$1</c:f>
              <c:strCache>
                <c:ptCount val="1"/>
                <c:pt idx="0">
                  <c:v>Series 2</c:v>
                </c:pt>
              </c:strCache>
            </c:strRef>
          </c:tx>
          <c:spPr>
            <a:solidFill>
              <a:schemeClr val="accent2"/>
            </a:solidFill>
            <a:ln>
              <a:noFill/>
            </a:ln>
            <a:effectLst/>
          </c:spPr>
          <c:invertIfNegative val="0"/>
          <c:dLbls>
            <c:dLbl>
              <c:idx val="0"/>
              <c:layout>
                <c:manualLayout>
                  <c:x val="-6.8244990853757224E-18"/>
                  <c:y val="-5.8465150481737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28-41DF-96F1-0243C8FAA7AF}"/>
                </c:ext>
              </c:extLst>
            </c:dLbl>
            <c:dLbl>
              <c:idx val="8"/>
              <c:layout>
                <c:manualLayout>
                  <c:x val="0"/>
                  <c:y val="-1.2308452732997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A28-41DF-96F1-0243C8FAA7AF}"/>
                </c:ext>
              </c:extLst>
            </c:dLbl>
            <c:dLbl>
              <c:idx val="9"/>
              <c:layout>
                <c:manualLayout>
                  <c:x val="0"/>
                  <c:y val="-9.23133954974807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A28-41DF-96F1-0243C8FAA7AF}"/>
                </c:ext>
              </c:extLst>
            </c:dLbl>
            <c:dLbl>
              <c:idx val="13"/>
              <c:layout>
                <c:manualLayout>
                  <c:x val="0"/>
                  <c:y val="-1.8462557953307836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2.6325499128232226E-2"/>
                      <c:h val="4.6387602383672392E-2"/>
                    </c:manualLayout>
                  </c15:layout>
                </c:ext>
                <c:ext xmlns:c16="http://schemas.microsoft.com/office/drawing/2014/chart" uri="{C3380CC4-5D6E-409C-BE32-E72D297353CC}">
                  <c16:uniqueId val="{00000010-9A28-41DF-96F1-0243C8FAA7AF}"/>
                </c:ext>
              </c:extLst>
            </c:dLbl>
            <c:dLbl>
              <c:idx val="14"/>
              <c:layout>
                <c:manualLayout>
                  <c:x val="0"/>
                  <c:y val="-2.1539792282745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A28-41DF-96F1-0243C8FAA7AF}"/>
                </c:ext>
              </c:extLst>
            </c:dLbl>
            <c:dLbl>
              <c:idx val="15"/>
              <c:layout>
                <c:manualLayout>
                  <c:x val="-1.0919198536601156E-16"/>
                  <c:y val="-1.2308452732997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A28-41DF-96F1-0243C8FAA7AF}"/>
                </c:ext>
              </c:extLst>
            </c:dLbl>
            <c:dLbl>
              <c:idx val="16"/>
              <c:layout>
                <c:manualLayout>
                  <c:x val="0"/>
                  <c:y val="-2.1539792282745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28-41DF-96F1-0243C8FAA7AF}"/>
                </c:ext>
              </c:extLst>
            </c:dLbl>
            <c:dLbl>
              <c:idx val="17"/>
              <c:layout>
                <c:manualLayout>
                  <c:x val="1.4889988194701485E-3"/>
                  <c:y val="-2.76940186492442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28-41DF-96F1-0243C8FAA7AF}"/>
                </c:ext>
              </c:extLst>
            </c:dLbl>
            <c:dLbl>
              <c:idx val="18"/>
              <c:layout>
                <c:manualLayout>
                  <c:x val="0"/>
                  <c:y val="-3.0771131832493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28-41DF-96F1-0243C8FAA7AF}"/>
                </c:ext>
              </c:extLst>
            </c:dLbl>
            <c:dLbl>
              <c:idx val="19"/>
              <c:layout>
                <c:manualLayout>
                  <c:x val="0"/>
                  <c:y val="-2.46169054659948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28-41DF-96F1-0243C8FAA7AF}"/>
                </c:ext>
              </c:extLst>
            </c:dLbl>
            <c:dLbl>
              <c:idx val="20"/>
              <c:layout>
                <c:manualLayout>
                  <c:x val="1.4889988194701485E-3"/>
                  <c:y val="-2.1539792282745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28-41DF-96F1-0243C8FAA7AF}"/>
                </c:ext>
              </c:extLst>
            </c:dLbl>
            <c:dLbl>
              <c:idx val="21"/>
              <c:layout>
                <c:manualLayout>
                  <c:x val="-1.0919198536601156E-16"/>
                  <c:y val="-3.3848245015743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A28-41DF-96F1-0243C8FAA7AF}"/>
                </c:ext>
              </c:extLst>
            </c:dLbl>
            <c:dLbl>
              <c:idx val="22"/>
              <c:layout>
                <c:manualLayout>
                  <c:x val="5.8622000657349296E-8"/>
                  <c:y val="-3.3848245015742948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1.2887343404514901E-2"/>
                      <c:h val="7.926643560050349E-2"/>
                    </c:manualLayout>
                  </c15:layout>
                </c:ext>
                <c:ext xmlns:c16="http://schemas.microsoft.com/office/drawing/2014/chart" uri="{C3380CC4-5D6E-409C-BE32-E72D297353CC}">
                  <c16:uniqueId val="{00000007-9A28-41DF-96F1-0243C8FAA7AF}"/>
                </c:ext>
              </c:extLst>
            </c:dLbl>
            <c:dLbl>
              <c:idx val="23"/>
              <c:layout>
                <c:manualLayout>
                  <c:x val="-1.0919198536601156E-16"/>
                  <c:y val="-1.84626790994961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A28-41DF-96F1-0243C8FAA7AF}"/>
                </c:ext>
              </c:extLst>
            </c:dLbl>
            <c:dLbl>
              <c:idx val="24"/>
              <c:layout>
                <c:manualLayout>
                  <c:x val="0"/>
                  <c:y val="-1.230845273299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A28-41DF-96F1-0243C8FAA7AF}"/>
                </c:ext>
              </c:extLst>
            </c:dLbl>
            <c:dLbl>
              <c:idx val="25"/>
              <c:layout>
                <c:manualLayout>
                  <c:x val="-2.9779976389404062E-3"/>
                  <c:y val="-1.5385565916246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A28-41DF-96F1-0243C8FAA7AF}"/>
                </c:ext>
              </c:extLst>
            </c:dLbl>
            <c:dLbl>
              <c:idx val="27"/>
              <c:layout>
                <c:manualLayout>
                  <c:x val="2.977997638940297E-3"/>
                  <c:y val="-1.5385565916246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A28-41DF-96F1-0243C8FAA7AF}"/>
                </c:ext>
              </c:extLst>
            </c:dLbl>
            <c:dLbl>
              <c:idx val="28"/>
              <c:layout>
                <c:manualLayout>
                  <c:x val="0"/>
                  <c:y val="-1.5385565916246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A28-41DF-96F1-0243C8FAA7A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Sheet1!$A$2:$A$30</c:f>
              <c:strCache>
                <c:ptCount val="29"/>
                <c:pt idx="0">
                  <c:v>Medicine</c:v>
                </c:pt>
                <c:pt idx="1">
                  <c:v>Arts &amp; Humanities</c:v>
                </c:pt>
                <c:pt idx="2">
                  <c:v>Engineering</c:v>
                </c:pt>
                <c:pt idx="3">
                  <c:v>Social Sciences</c:v>
                </c:pt>
                <c:pt idx="4">
                  <c:v>Agricultural &amp; Biological Sciences</c:v>
                </c:pt>
                <c:pt idx="5">
                  <c:v>Economics, Econometrics &amp; Finance</c:v>
                </c:pt>
                <c:pt idx="6">
                  <c:v>Earth &amp; Planetary Science</c:v>
                </c:pt>
                <c:pt idx="7">
                  <c:v>Mathematics</c:v>
                </c:pt>
                <c:pt idx="8">
                  <c:v>Computer Science</c:v>
                </c:pt>
                <c:pt idx="9">
                  <c:v>Law, Crime, Criminology and Criminal Justice</c:v>
                </c:pt>
                <c:pt idx="10">
                  <c:v>Language, Linguistics, Communication and Media</c:v>
                </c:pt>
                <c:pt idx="11">
                  <c:v>Education</c:v>
                </c:pt>
                <c:pt idx="12">
                  <c:v>Materials Science</c:v>
                </c:pt>
                <c:pt idx="13">
                  <c:v>MULTIDISCIPLINARY</c:v>
                </c:pt>
                <c:pt idx="14">
                  <c:v>Energy</c:v>
                </c:pt>
                <c:pt idx="15">
                  <c:v>Psychology</c:v>
                </c:pt>
                <c:pt idx="16">
                  <c:v>Environmental Science</c:v>
                </c:pt>
                <c:pt idx="17">
                  <c:v>Physics &amp; Astronomy</c:v>
                </c:pt>
                <c:pt idx="18">
                  <c:v>Biochemistry, Genetics &amp; Molecular Biology</c:v>
                </c:pt>
                <c:pt idx="19">
                  <c:v>Chemistry</c:v>
                </c:pt>
                <c:pt idx="20">
                  <c:v>Health Professions</c:v>
                </c:pt>
                <c:pt idx="21">
                  <c:v>Business, Management &amp; Accounting</c:v>
                </c:pt>
                <c:pt idx="22">
                  <c:v>Neuroscience</c:v>
                </c:pt>
                <c:pt idx="23">
                  <c:v>Dentistry</c:v>
                </c:pt>
                <c:pt idx="24">
                  <c:v>Chemical Engineering</c:v>
                </c:pt>
                <c:pt idx="25">
                  <c:v>Library and Information Sciences</c:v>
                </c:pt>
                <c:pt idx="26">
                  <c:v>Immunology &amp; Microbiology</c:v>
                </c:pt>
                <c:pt idx="27">
                  <c:v>Veterinary</c:v>
                </c:pt>
                <c:pt idx="28">
                  <c:v>Pharmacology, Toxicology &amp; Pharmaceutics</c:v>
                </c:pt>
              </c:strCache>
            </c:strRef>
          </c:cat>
          <c:val>
            <c:numRef>
              <c:f>Sheet1!$C$2:$C$30</c:f>
              <c:numCache>
                <c:formatCode>General</c:formatCode>
                <c:ptCount val="29"/>
                <c:pt idx="0">
                  <c:v>81</c:v>
                </c:pt>
                <c:pt idx="1">
                  <c:v>41</c:v>
                </c:pt>
                <c:pt idx="2">
                  <c:v>65</c:v>
                </c:pt>
                <c:pt idx="3">
                  <c:v>36</c:v>
                </c:pt>
                <c:pt idx="4">
                  <c:v>25</c:v>
                </c:pt>
                <c:pt idx="5">
                  <c:v>30</c:v>
                </c:pt>
                <c:pt idx="6">
                  <c:v>10</c:v>
                </c:pt>
                <c:pt idx="7">
                  <c:v>8</c:v>
                </c:pt>
                <c:pt idx="8">
                  <c:v>22</c:v>
                </c:pt>
                <c:pt idx="9">
                  <c:v>21</c:v>
                </c:pt>
                <c:pt idx="10">
                  <c:v>11</c:v>
                </c:pt>
                <c:pt idx="11">
                  <c:v>10</c:v>
                </c:pt>
                <c:pt idx="12">
                  <c:v>10</c:v>
                </c:pt>
                <c:pt idx="13">
                  <c:v>13</c:v>
                </c:pt>
                <c:pt idx="14">
                  <c:v>12</c:v>
                </c:pt>
                <c:pt idx="15">
                  <c:v>10</c:v>
                </c:pt>
                <c:pt idx="16">
                  <c:v>3</c:v>
                </c:pt>
                <c:pt idx="17">
                  <c:v>7</c:v>
                </c:pt>
                <c:pt idx="18">
                  <c:v>8</c:v>
                </c:pt>
                <c:pt idx="19">
                  <c:v>5</c:v>
                </c:pt>
                <c:pt idx="20">
                  <c:v>3</c:v>
                </c:pt>
                <c:pt idx="21">
                  <c:v>6</c:v>
                </c:pt>
                <c:pt idx="22">
                  <c:v>1</c:v>
                </c:pt>
                <c:pt idx="23">
                  <c:v>3</c:v>
                </c:pt>
                <c:pt idx="24">
                  <c:v>3</c:v>
                </c:pt>
                <c:pt idx="25">
                  <c:v>2</c:v>
                </c:pt>
                <c:pt idx="27">
                  <c:v>2</c:v>
                </c:pt>
                <c:pt idx="28">
                  <c:v>2</c:v>
                </c:pt>
              </c:numCache>
            </c:numRef>
          </c:val>
          <c:extLst>
            <c:ext xmlns:c16="http://schemas.microsoft.com/office/drawing/2014/chart" uri="{C3380CC4-5D6E-409C-BE32-E72D297353CC}">
              <c16:uniqueId val="{00000001-9F11-4B6C-99CA-0B9DE5898E42}"/>
            </c:ext>
          </c:extLst>
        </c:ser>
        <c:dLbls>
          <c:showLegendKey val="0"/>
          <c:showVal val="0"/>
          <c:showCatName val="0"/>
          <c:showSerName val="0"/>
          <c:showPercent val="0"/>
          <c:showBubbleSize val="0"/>
        </c:dLbls>
        <c:gapWidth val="150"/>
        <c:overlap val="100"/>
        <c:axId val="629113416"/>
        <c:axId val="629114400"/>
      </c:barChart>
      <c:catAx>
        <c:axId val="62911341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dk1">
                    <a:lumMod val="65000"/>
                    <a:lumOff val="35000"/>
                  </a:schemeClr>
                </a:solidFill>
                <a:latin typeface="+mn-lt"/>
                <a:ea typeface="+mn-ea"/>
                <a:cs typeface="+mn-cs"/>
              </a:defRPr>
            </a:pPr>
            <a:endParaRPr lang="en-US"/>
          </a:p>
        </c:txPr>
        <c:crossAx val="629114400"/>
        <c:crosses val="autoZero"/>
        <c:auto val="1"/>
        <c:lblAlgn val="ctr"/>
        <c:lblOffset val="100"/>
        <c:noMultiLvlLbl val="0"/>
      </c:catAx>
      <c:valAx>
        <c:axId val="62911440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62911341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39769028871391"/>
          <c:y val="4.0892330383480835E-2"/>
          <c:w val="0.84594897637795274"/>
          <c:h val="0.78922055373609268"/>
        </c:manualLayout>
      </c:layout>
      <c:barChart>
        <c:barDir val="col"/>
        <c:grouping val="clustered"/>
        <c:varyColors val="0"/>
        <c:ser>
          <c:idx val="0"/>
          <c:order val="0"/>
          <c:tx>
            <c:strRef>
              <c:f>AllSubj!$C$1</c:f>
              <c:strCache>
                <c:ptCount val="1"/>
                <c:pt idx="0">
                  <c:v>Q1</c:v>
                </c:pt>
              </c:strCache>
            </c:strRef>
          </c:tx>
          <c:spPr>
            <a:solidFill>
              <a:schemeClr val="accent1"/>
            </a:solidFill>
            <a:ln w="19050">
              <a:noFill/>
            </a:ln>
            <a:effectLst/>
          </c:spPr>
          <c:invertIfNegative val="0"/>
          <c:cat>
            <c:numRef>
              <c:f>AllSubj!$B$2:$B$22</c:f>
              <c:numCache>
                <c:formatCode>General</c:formatCode>
                <c:ptCount val="21"/>
                <c:pt idx="0">
                  <c:v>2012</c:v>
                </c:pt>
                <c:pt idx="1">
                  <c:v>2013</c:v>
                </c:pt>
                <c:pt idx="2">
                  <c:v>2014</c:v>
                </c:pt>
                <c:pt idx="3">
                  <c:v>2015</c:v>
                </c:pt>
                <c:pt idx="4">
                  <c:v>2016</c:v>
                </c:pt>
                <c:pt idx="5">
                  <c:v>2017</c:v>
                </c:pt>
                <c:pt idx="6">
                  <c:v>2018</c:v>
                </c:pt>
                <c:pt idx="7">
                  <c:v>2012</c:v>
                </c:pt>
                <c:pt idx="8">
                  <c:v>2013</c:v>
                </c:pt>
                <c:pt idx="9">
                  <c:v>2014</c:v>
                </c:pt>
                <c:pt idx="10">
                  <c:v>2015</c:v>
                </c:pt>
                <c:pt idx="11">
                  <c:v>2016</c:v>
                </c:pt>
                <c:pt idx="12">
                  <c:v>2017</c:v>
                </c:pt>
                <c:pt idx="13">
                  <c:v>2018</c:v>
                </c:pt>
                <c:pt idx="14">
                  <c:v>2012</c:v>
                </c:pt>
                <c:pt idx="15">
                  <c:v>2013</c:v>
                </c:pt>
                <c:pt idx="16">
                  <c:v>2014</c:v>
                </c:pt>
                <c:pt idx="17">
                  <c:v>2015</c:v>
                </c:pt>
                <c:pt idx="18">
                  <c:v>2016</c:v>
                </c:pt>
                <c:pt idx="19">
                  <c:v>2017</c:v>
                </c:pt>
                <c:pt idx="20">
                  <c:v>2018</c:v>
                </c:pt>
              </c:numCache>
            </c:numRef>
          </c:cat>
          <c:val>
            <c:numRef>
              <c:f>AllSubj!$C$2:$C$22</c:f>
              <c:numCache>
                <c:formatCode>General</c:formatCode>
                <c:ptCount val="21"/>
                <c:pt idx="0">
                  <c:v>8389</c:v>
                </c:pt>
                <c:pt idx="1">
                  <c:v>9219</c:v>
                </c:pt>
                <c:pt idx="2">
                  <c:v>10486</c:v>
                </c:pt>
                <c:pt idx="3">
                  <c:v>12207</c:v>
                </c:pt>
                <c:pt idx="4">
                  <c:v>12105</c:v>
                </c:pt>
                <c:pt idx="5">
                  <c:v>14021</c:v>
                </c:pt>
                <c:pt idx="6">
                  <c:v>16571</c:v>
                </c:pt>
                <c:pt idx="7">
                  <c:v>7447</c:v>
                </c:pt>
                <c:pt idx="8">
                  <c:v>8673</c:v>
                </c:pt>
                <c:pt idx="9">
                  <c:v>10386</c:v>
                </c:pt>
                <c:pt idx="10">
                  <c:v>12975</c:v>
                </c:pt>
                <c:pt idx="11">
                  <c:v>16430</c:v>
                </c:pt>
                <c:pt idx="12">
                  <c:v>15312</c:v>
                </c:pt>
                <c:pt idx="13">
                  <c:v>17677</c:v>
                </c:pt>
                <c:pt idx="14">
                  <c:v>8886</c:v>
                </c:pt>
                <c:pt idx="15">
                  <c:v>9785</c:v>
                </c:pt>
                <c:pt idx="16">
                  <c:v>10633</c:v>
                </c:pt>
                <c:pt idx="17">
                  <c:v>11384</c:v>
                </c:pt>
                <c:pt idx="18">
                  <c:v>13216</c:v>
                </c:pt>
                <c:pt idx="19">
                  <c:v>13744</c:v>
                </c:pt>
                <c:pt idx="20">
                  <c:v>15627</c:v>
                </c:pt>
              </c:numCache>
            </c:numRef>
          </c:val>
          <c:extLst>
            <c:ext xmlns:c16="http://schemas.microsoft.com/office/drawing/2014/chart" uri="{C3380CC4-5D6E-409C-BE32-E72D297353CC}">
              <c16:uniqueId val="{00000000-8521-4D17-B2EA-BC2D77F6E414}"/>
            </c:ext>
          </c:extLst>
        </c:ser>
        <c:ser>
          <c:idx val="1"/>
          <c:order val="1"/>
          <c:tx>
            <c:strRef>
              <c:f>AllSubj!$D$1</c:f>
              <c:strCache>
                <c:ptCount val="1"/>
                <c:pt idx="0">
                  <c:v>Q2</c:v>
                </c:pt>
              </c:strCache>
            </c:strRef>
          </c:tx>
          <c:spPr>
            <a:solidFill>
              <a:srgbClr val="FF0000"/>
            </a:solidFill>
            <a:ln w="19050">
              <a:noFill/>
            </a:ln>
            <a:effectLst/>
          </c:spPr>
          <c:invertIfNegative val="0"/>
          <c:cat>
            <c:numRef>
              <c:f>AllSubj!$B$2:$B$22</c:f>
              <c:numCache>
                <c:formatCode>General</c:formatCode>
                <c:ptCount val="21"/>
                <c:pt idx="0">
                  <c:v>2012</c:v>
                </c:pt>
                <c:pt idx="1">
                  <c:v>2013</c:v>
                </c:pt>
                <c:pt idx="2">
                  <c:v>2014</c:v>
                </c:pt>
                <c:pt idx="3">
                  <c:v>2015</c:v>
                </c:pt>
                <c:pt idx="4">
                  <c:v>2016</c:v>
                </c:pt>
                <c:pt idx="5">
                  <c:v>2017</c:v>
                </c:pt>
                <c:pt idx="6">
                  <c:v>2018</c:v>
                </c:pt>
                <c:pt idx="7">
                  <c:v>2012</c:v>
                </c:pt>
                <c:pt idx="8">
                  <c:v>2013</c:v>
                </c:pt>
                <c:pt idx="9">
                  <c:v>2014</c:v>
                </c:pt>
                <c:pt idx="10">
                  <c:v>2015</c:v>
                </c:pt>
                <c:pt idx="11">
                  <c:v>2016</c:v>
                </c:pt>
                <c:pt idx="12">
                  <c:v>2017</c:v>
                </c:pt>
                <c:pt idx="13">
                  <c:v>2018</c:v>
                </c:pt>
                <c:pt idx="14">
                  <c:v>2012</c:v>
                </c:pt>
                <c:pt idx="15">
                  <c:v>2013</c:v>
                </c:pt>
                <c:pt idx="16">
                  <c:v>2014</c:v>
                </c:pt>
                <c:pt idx="17">
                  <c:v>2015</c:v>
                </c:pt>
                <c:pt idx="18">
                  <c:v>2016</c:v>
                </c:pt>
                <c:pt idx="19">
                  <c:v>2017</c:v>
                </c:pt>
                <c:pt idx="20">
                  <c:v>2018</c:v>
                </c:pt>
              </c:numCache>
            </c:numRef>
          </c:cat>
          <c:val>
            <c:numRef>
              <c:f>AllSubj!$D$2:$D$22</c:f>
              <c:numCache>
                <c:formatCode>General</c:formatCode>
                <c:ptCount val="21"/>
                <c:pt idx="0">
                  <c:v>4403</c:v>
                </c:pt>
                <c:pt idx="1">
                  <c:v>5481</c:v>
                </c:pt>
                <c:pt idx="2">
                  <c:v>6475</c:v>
                </c:pt>
                <c:pt idx="3">
                  <c:v>9296</c:v>
                </c:pt>
                <c:pt idx="4">
                  <c:v>10180</c:v>
                </c:pt>
                <c:pt idx="5">
                  <c:v>11421</c:v>
                </c:pt>
                <c:pt idx="6">
                  <c:v>12220</c:v>
                </c:pt>
                <c:pt idx="7">
                  <c:v>9065</c:v>
                </c:pt>
                <c:pt idx="8">
                  <c:v>11365</c:v>
                </c:pt>
                <c:pt idx="9">
                  <c:v>13697</c:v>
                </c:pt>
                <c:pt idx="10">
                  <c:v>17266</c:v>
                </c:pt>
                <c:pt idx="11">
                  <c:v>18777</c:v>
                </c:pt>
                <c:pt idx="12">
                  <c:v>20388</c:v>
                </c:pt>
                <c:pt idx="13">
                  <c:v>23219</c:v>
                </c:pt>
                <c:pt idx="14">
                  <c:v>8615</c:v>
                </c:pt>
                <c:pt idx="15">
                  <c:v>10222</c:v>
                </c:pt>
                <c:pt idx="16">
                  <c:v>11486</c:v>
                </c:pt>
                <c:pt idx="17">
                  <c:v>13985</c:v>
                </c:pt>
                <c:pt idx="18">
                  <c:v>14059</c:v>
                </c:pt>
                <c:pt idx="19">
                  <c:v>14418</c:v>
                </c:pt>
                <c:pt idx="20">
                  <c:v>17174</c:v>
                </c:pt>
              </c:numCache>
            </c:numRef>
          </c:val>
          <c:extLst>
            <c:ext xmlns:c16="http://schemas.microsoft.com/office/drawing/2014/chart" uri="{C3380CC4-5D6E-409C-BE32-E72D297353CC}">
              <c16:uniqueId val="{00000001-8521-4D17-B2EA-BC2D77F6E414}"/>
            </c:ext>
          </c:extLst>
        </c:ser>
        <c:ser>
          <c:idx val="2"/>
          <c:order val="2"/>
          <c:tx>
            <c:strRef>
              <c:f>AllSubj!$E$1</c:f>
              <c:strCache>
                <c:ptCount val="1"/>
                <c:pt idx="0">
                  <c:v>Q3</c:v>
                </c:pt>
              </c:strCache>
            </c:strRef>
          </c:tx>
          <c:spPr>
            <a:solidFill>
              <a:schemeClr val="accent3"/>
            </a:solidFill>
            <a:ln w="19050">
              <a:noFill/>
            </a:ln>
            <a:effectLst/>
          </c:spPr>
          <c:invertIfNegative val="0"/>
          <c:cat>
            <c:numRef>
              <c:f>AllSubj!$B$2:$B$22</c:f>
              <c:numCache>
                <c:formatCode>General</c:formatCode>
                <c:ptCount val="21"/>
                <c:pt idx="0">
                  <c:v>2012</c:v>
                </c:pt>
                <c:pt idx="1">
                  <c:v>2013</c:v>
                </c:pt>
                <c:pt idx="2">
                  <c:v>2014</c:v>
                </c:pt>
                <c:pt idx="3">
                  <c:v>2015</c:v>
                </c:pt>
                <c:pt idx="4">
                  <c:v>2016</c:v>
                </c:pt>
                <c:pt idx="5">
                  <c:v>2017</c:v>
                </c:pt>
                <c:pt idx="6">
                  <c:v>2018</c:v>
                </c:pt>
                <c:pt idx="7">
                  <c:v>2012</c:v>
                </c:pt>
                <c:pt idx="8">
                  <c:v>2013</c:v>
                </c:pt>
                <c:pt idx="9">
                  <c:v>2014</c:v>
                </c:pt>
                <c:pt idx="10">
                  <c:v>2015</c:v>
                </c:pt>
                <c:pt idx="11">
                  <c:v>2016</c:v>
                </c:pt>
                <c:pt idx="12">
                  <c:v>2017</c:v>
                </c:pt>
                <c:pt idx="13">
                  <c:v>2018</c:v>
                </c:pt>
                <c:pt idx="14">
                  <c:v>2012</c:v>
                </c:pt>
                <c:pt idx="15">
                  <c:v>2013</c:v>
                </c:pt>
                <c:pt idx="16">
                  <c:v>2014</c:v>
                </c:pt>
                <c:pt idx="17">
                  <c:v>2015</c:v>
                </c:pt>
                <c:pt idx="18">
                  <c:v>2016</c:v>
                </c:pt>
                <c:pt idx="19">
                  <c:v>2017</c:v>
                </c:pt>
                <c:pt idx="20">
                  <c:v>2018</c:v>
                </c:pt>
              </c:numCache>
            </c:numRef>
          </c:cat>
          <c:val>
            <c:numRef>
              <c:f>AllSubj!$E$2:$E$22</c:f>
              <c:numCache>
                <c:formatCode>General</c:formatCode>
                <c:ptCount val="21"/>
                <c:pt idx="0">
                  <c:v>9644</c:v>
                </c:pt>
                <c:pt idx="1">
                  <c:v>11224</c:v>
                </c:pt>
                <c:pt idx="2">
                  <c:v>14553</c:v>
                </c:pt>
                <c:pt idx="3">
                  <c:v>18358</c:v>
                </c:pt>
                <c:pt idx="4">
                  <c:v>21304</c:v>
                </c:pt>
                <c:pt idx="5">
                  <c:v>23783</c:v>
                </c:pt>
                <c:pt idx="6">
                  <c:v>29038</c:v>
                </c:pt>
                <c:pt idx="7">
                  <c:v>13771</c:v>
                </c:pt>
                <c:pt idx="8">
                  <c:v>14217</c:v>
                </c:pt>
                <c:pt idx="9">
                  <c:v>17237</c:v>
                </c:pt>
                <c:pt idx="10">
                  <c:v>20982</c:v>
                </c:pt>
                <c:pt idx="11">
                  <c:v>24822</c:v>
                </c:pt>
                <c:pt idx="12">
                  <c:v>30202</c:v>
                </c:pt>
                <c:pt idx="13">
                  <c:v>35934</c:v>
                </c:pt>
                <c:pt idx="14">
                  <c:v>14918</c:v>
                </c:pt>
                <c:pt idx="15">
                  <c:v>17047</c:v>
                </c:pt>
                <c:pt idx="16">
                  <c:v>21126</c:v>
                </c:pt>
                <c:pt idx="17">
                  <c:v>26831</c:v>
                </c:pt>
                <c:pt idx="18">
                  <c:v>33894</c:v>
                </c:pt>
                <c:pt idx="19">
                  <c:v>38215</c:v>
                </c:pt>
                <c:pt idx="20">
                  <c:v>48290</c:v>
                </c:pt>
              </c:numCache>
            </c:numRef>
          </c:val>
          <c:extLst>
            <c:ext xmlns:c16="http://schemas.microsoft.com/office/drawing/2014/chart" uri="{C3380CC4-5D6E-409C-BE32-E72D297353CC}">
              <c16:uniqueId val="{00000002-8521-4D17-B2EA-BC2D77F6E414}"/>
            </c:ext>
          </c:extLst>
        </c:ser>
        <c:ser>
          <c:idx val="3"/>
          <c:order val="3"/>
          <c:tx>
            <c:strRef>
              <c:f>AllSubj!$F$1</c:f>
              <c:strCache>
                <c:ptCount val="1"/>
                <c:pt idx="0">
                  <c:v>Q4</c:v>
                </c:pt>
              </c:strCache>
            </c:strRef>
          </c:tx>
          <c:spPr>
            <a:solidFill>
              <a:srgbClr val="92D050"/>
            </a:solidFill>
            <a:ln w="19050">
              <a:noFill/>
            </a:ln>
            <a:effectLst/>
          </c:spPr>
          <c:invertIfNegative val="0"/>
          <c:cat>
            <c:numRef>
              <c:f>AllSubj!$B$2:$B$22</c:f>
              <c:numCache>
                <c:formatCode>General</c:formatCode>
                <c:ptCount val="21"/>
                <c:pt idx="0">
                  <c:v>2012</c:v>
                </c:pt>
                <c:pt idx="1">
                  <c:v>2013</c:v>
                </c:pt>
                <c:pt idx="2">
                  <c:v>2014</c:v>
                </c:pt>
                <c:pt idx="3">
                  <c:v>2015</c:v>
                </c:pt>
                <c:pt idx="4">
                  <c:v>2016</c:v>
                </c:pt>
                <c:pt idx="5">
                  <c:v>2017</c:v>
                </c:pt>
                <c:pt idx="6">
                  <c:v>2018</c:v>
                </c:pt>
                <c:pt idx="7">
                  <c:v>2012</c:v>
                </c:pt>
                <c:pt idx="8">
                  <c:v>2013</c:v>
                </c:pt>
                <c:pt idx="9">
                  <c:v>2014</c:v>
                </c:pt>
                <c:pt idx="10">
                  <c:v>2015</c:v>
                </c:pt>
                <c:pt idx="11">
                  <c:v>2016</c:v>
                </c:pt>
                <c:pt idx="12">
                  <c:v>2017</c:v>
                </c:pt>
                <c:pt idx="13">
                  <c:v>2018</c:v>
                </c:pt>
                <c:pt idx="14">
                  <c:v>2012</c:v>
                </c:pt>
                <c:pt idx="15">
                  <c:v>2013</c:v>
                </c:pt>
                <c:pt idx="16">
                  <c:v>2014</c:v>
                </c:pt>
                <c:pt idx="17">
                  <c:v>2015</c:v>
                </c:pt>
                <c:pt idx="18">
                  <c:v>2016</c:v>
                </c:pt>
                <c:pt idx="19">
                  <c:v>2017</c:v>
                </c:pt>
                <c:pt idx="20">
                  <c:v>2018</c:v>
                </c:pt>
              </c:numCache>
            </c:numRef>
          </c:cat>
          <c:val>
            <c:numRef>
              <c:f>AllSubj!$F$2:$F$22</c:f>
              <c:numCache>
                <c:formatCode>General</c:formatCode>
                <c:ptCount val="21"/>
                <c:pt idx="0">
                  <c:v>15611</c:v>
                </c:pt>
                <c:pt idx="1">
                  <c:v>15505</c:v>
                </c:pt>
                <c:pt idx="2">
                  <c:v>16250</c:v>
                </c:pt>
                <c:pt idx="3">
                  <c:v>16405</c:v>
                </c:pt>
                <c:pt idx="4">
                  <c:v>22769</c:v>
                </c:pt>
                <c:pt idx="5">
                  <c:v>27303</c:v>
                </c:pt>
                <c:pt idx="6">
                  <c:v>29788</c:v>
                </c:pt>
                <c:pt idx="7">
                  <c:v>6658</c:v>
                </c:pt>
                <c:pt idx="8">
                  <c:v>7207</c:v>
                </c:pt>
                <c:pt idx="9">
                  <c:v>8309</c:v>
                </c:pt>
                <c:pt idx="10">
                  <c:v>7613</c:v>
                </c:pt>
                <c:pt idx="11">
                  <c:v>9778</c:v>
                </c:pt>
                <c:pt idx="12">
                  <c:v>10344</c:v>
                </c:pt>
                <c:pt idx="13">
                  <c:v>11702</c:v>
                </c:pt>
                <c:pt idx="14">
                  <c:v>4492</c:v>
                </c:pt>
                <c:pt idx="15">
                  <c:v>4352</c:v>
                </c:pt>
                <c:pt idx="16">
                  <c:v>6251</c:v>
                </c:pt>
                <c:pt idx="17">
                  <c:v>6428</c:v>
                </c:pt>
                <c:pt idx="18">
                  <c:v>7468</c:v>
                </c:pt>
                <c:pt idx="19">
                  <c:v>8947</c:v>
                </c:pt>
                <c:pt idx="20">
                  <c:v>7197</c:v>
                </c:pt>
              </c:numCache>
            </c:numRef>
          </c:val>
          <c:extLst>
            <c:ext xmlns:c16="http://schemas.microsoft.com/office/drawing/2014/chart" uri="{C3380CC4-5D6E-409C-BE32-E72D297353CC}">
              <c16:uniqueId val="{00000003-8521-4D17-B2EA-BC2D77F6E414}"/>
            </c:ext>
          </c:extLst>
        </c:ser>
        <c:dLbls>
          <c:showLegendKey val="0"/>
          <c:showVal val="0"/>
          <c:showCatName val="0"/>
          <c:showSerName val="0"/>
          <c:showPercent val="0"/>
          <c:showBubbleSize val="0"/>
        </c:dLbls>
        <c:gapWidth val="150"/>
        <c:axId val="640060376"/>
        <c:axId val="640055128"/>
      </c:barChart>
      <c:catAx>
        <c:axId val="640060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055128"/>
        <c:crosses val="autoZero"/>
        <c:auto val="1"/>
        <c:lblAlgn val="ctr"/>
        <c:lblOffset val="100"/>
        <c:tickMarkSkip val="1"/>
        <c:noMultiLvlLbl val="0"/>
      </c:catAx>
      <c:valAx>
        <c:axId val="640055128"/>
        <c:scaling>
          <c:orientation val="minMax"/>
          <c:max val="5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060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Country 1</c:v>
                </c:pt>
              </c:strCache>
            </c:strRef>
          </c:tx>
          <c:spPr>
            <a:solidFill>
              <a:schemeClr val="accent1">
                <a:lumMod val="50000"/>
              </a:schemeClr>
            </a:solidFill>
          </c:spPr>
          <c:invertIfNegative val="0"/>
          <c:cat>
            <c:numRef>
              <c:f>Sheet1!$A$2:$A$5</c:f>
              <c:numCache>
                <c:formatCode>General</c:formatCode>
                <c:ptCount val="4"/>
                <c:pt idx="0">
                  <c:v>2011</c:v>
                </c:pt>
                <c:pt idx="1">
                  <c:v>2012</c:v>
                </c:pt>
                <c:pt idx="2">
                  <c:v>2013</c:v>
                </c:pt>
                <c:pt idx="3">
                  <c:v>2014</c:v>
                </c:pt>
              </c:numCache>
            </c:numRef>
          </c:cat>
          <c:val>
            <c:numRef>
              <c:f>Sheet1!$B$2:$B$5</c:f>
              <c:numCache>
                <c:formatCode>General</c:formatCode>
                <c:ptCount val="4"/>
                <c:pt idx="0">
                  <c:v>45</c:v>
                </c:pt>
                <c:pt idx="1">
                  <c:v>32</c:v>
                </c:pt>
                <c:pt idx="2">
                  <c:v>25</c:v>
                </c:pt>
                <c:pt idx="3">
                  <c:v>37</c:v>
                </c:pt>
              </c:numCache>
            </c:numRef>
          </c:val>
          <c:extLst>
            <c:ext xmlns:c16="http://schemas.microsoft.com/office/drawing/2014/chart" uri="{C3380CC4-5D6E-409C-BE32-E72D297353CC}">
              <c16:uniqueId val="{00000000-00CA-419C-A7B3-872E19F26306}"/>
            </c:ext>
          </c:extLst>
        </c:ser>
        <c:ser>
          <c:idx val="1"/>
          <c:order val="1"/>
          <c:tx>
            <c:strRef>
              <c:f>Sheet1!$C$1</c:f>
              <c:strCache>
                <c:ptCount val="1"/>
                <c:pt idx="0">
                  <c:v>Other</c:v>
                </c:pt>
              </c:strCache>
            </c:strRef>
          </c:tx>
          <c:spPr>
            <a:solidFill>
              <a:schemeClr val="bg1">
                <a:lumMod val="50000"/>
              </a:schemeClr>
            </a:solidFill>
          </c:spPr>
          <c:invertIfNegative val="0"/>
          <c:cat>
            <c:numRef>
              <c:f>Sheet1!$A$2:$A$5</c:f>
              <c:numCache>
                <c:formatCode>General</c:formatCode>
                <c:ptCount val="4"/>
                <c:pt idx="0">
                  <c:v>2011</c:v>
                </c:pt>
                <c:pt idx="1">
                  <c:v>2012</c:v>
                </c:pt>
                <c:pt idx="2">
                  <c:v>2013</c:v>
                </c:pt>
                <c:pt idx="3">
                  <c:v>2014</c:v>
                </c:pt>
              </c:numCache>
            </c:numRef>
          </c:cat>
          <c:val>
            <c:numRef>
              <c:f>Sheet1!$C$2:$C$5</c:f>
              <c:numCache>
                <c:formatCode>General</c:formatCode>
                <c:ptCount val="4"/>
                <c:pt idx="0">
                  <c:v>14</c:v>
                </c:pt>
                <c:pt idx="1">
                  <c:v>29</c:v>
                </c:pt>
                <c:pt idx="2">
                  <c:v>31</c:v>
                </c:pt>
                <c:pt idx="3">
                  <c:v>37</c:v>
                </c:pt>
              </c:numCache>
            </c:numRef>
          </c:val>
          <c:extLst>
            <c:ext xmlns:c16="http://schemas.microsoft.com/office/drawing/2014/chart" uri="{C3380CC4-5D6E-409C-BE32-E72D297353CC}">
              <c16:uniqueId val="{00000001-00CA-419C-A7B3-872E19F26306}"/>
            </c:ext>
          </c:extLst>
        </c:ser>
        <c:ser>
          <c:idx val="2"/>
          <c:order val="2"/>
          <c:tx>
            <c:strRef>
              <c:f>Sheet1!$D$1</c:f>
              <c:strCache>
                <c:ptCount val="1"/>
                <c:pt idx="0">
                  <c:v>Country 2</c:v>
                </c:pt>
              </c:strCache>
            </c:strRef>
          </c:tx>
          <c:spPr>
            <a:solidFill>
              <a:schemeClr val="accent1"/>
            </a:solidFill>
          </c:spPr>
          <c:invertIfNegative val="0"/>
          <c:cat>
            <c:numRef>
              <c:f>Sheet1!$A$2:$A$5</c:f>
              <c:numCache>
                <c:formatCode>General</c:formatCode>
                <c:ptCount val="4"/>
                <c:pt idx="0">
                  <c:v>2011</c:v>
                </c:pt>
                <c:pt idx="1">
                  <c:v>2012</c:v>
                </c:pt>
                <c:pt idx="2">
                  <c:v>2013</c:v>
                </c:pt>
                <c:pt idx="3">
                  <c:v>2014</c:v>
                </c:pt>
              </c:numCache>
            </c:numRef>
          </c:cat>
          <c:val>
            <c:numRef>
              <c:f>Sheet1!$D$2:$D$5</c:f>
              <c:numCache>
                <c:formatCode>General</c:formatCode>
                <c:ptCount val="4"/>
                <c:pt idx="0">
                  <c:v>2</c:v>
                </c:pt>
                <c:pt idx="1">
                  <c:v>2</c:v>
                </c:pt>
                <c:pt idx="2">
                  <c:v>295</c:v>
                </c:pt>
                <c:pt idx="3">
                  <c:v>724</c:v>
                </c:pt>
              </c:numCache>
            </c:numRef>
          </c:val>
          <c:extLst>
            <c:ext xmlns:c16="http://schemas.microsoft.com/office/drawing/2014/chart" uri="{C3380CC4-5D6E-409C-BE32-E72D297353CC}">
              <c16:uniqueId val="{00000002-00CA-419C-A7B3-872E19F26306}"/>
            </c:ext>
          </c:extLst>
        </c:ser>
        <c:dLbls>
          <c:showLegendKey val="0"/>
          <c:showVal val="0"/>
          <c:showCatName val="0"/>
          <c:showSerName val="0"/>
          <c:showPercent val="0"/>
          <c:showBubbleSize val="0"/>
        </c:dLbls>
        <c:gapWidth val="150"/>
        <c:overlap val="100"/>
        <c:axId val="159778304"/>
        <c:axId val="159779840"/>
      </c:barChart>
      <c:catAx>
        <c:axId val="159778304"/>
        <c:scaling>
          <c:orientation val="minMax"/>
        </c:scaling>
        <c:delete val="0"/>
        <c:axPos val="b"/>
        <c:numFmt formatCode="General" sourceLinked="1"/>
        <c:majorTickMark val="out"/>
        <c:minorTickMark val="none"/>
        <c:tickLblPos val="nextTo"/>
        <c:txPr>
          <a:bodyPr/>
          <a:lstStyle/>
          <a:p>
            <a:pPr>
              <a:defRPr sz="1400">
                <a:solidFill>
                  <a:schemeClr val="accent5">
                    <a:lumMod val="50000"/>
                  </a:schemeClr>
                </a:solidFill>
              </a:defRPr>
            </a:pPr>
            <a:endParaRPr lang="en-US"/>
          </a:p>
        </c:txPr>
        <c:crossAx val="159779840"/>
        <c:crosses val="autoZero"/>
        <c:auto val="1"/>
        <c:lblAlgn val="ctr"/>
        <c:lblOffset val="100"/>
        <c:noMultiLvlLbl val="0"/>
      </c:catAx>
      <c:valAx>
        <c:axId val="159779840"/>
        <c:scaling>
          <c:orientation val="minMax"/>
        </c:scaling>
        <c:delete val="0"/>
        <c:axPos val="l"/>
        <c:majorGridlines/>
        <c:numFmt formatCode="General" sourceLinked="1"/>
        <c:majorTickMark val="out"/>
        <c:minorTickMark val="none"/>
        <c:tickLblPos val="nextTo"/>
        <c:txPr>
          <a:bodyPr/>
          <a:lstStyle/>
          <a:p>
            <a:pPr>
              <a:defRPr sz="1400">
                <a:solidFill>
                  <a:schemeClr val="accent5">
                    <a:lumMod val="50000"/>
                  </a:schemeClr>
                </a:solidFill>
              </a:defRPr>
            </a:pPr>
            <a:endParaRPr lang="en-US"/>
          </a:p>
        </c:txPr>
        <c:crossAx val="159778304"/>
        <c:crosses val="autoZero"/>
        <c:crossBetween val="between"/>
      </c:valAx>
    </c:plotArea>
    <c:legend>
      <c:legendPos val="r"/>
      <c:overlay val="0"/>
      <c:txPr>
        <a:bodyPr/>
        <a:lstStyle/>
        <a:p>
          <a:pPr>
            <a:defRPr sz="1400" b="1">
              <a:solidFill>
                <a:schemeClr val="accent5">
                  <a:lumMod val="5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0.77</cdr:x>
      <cdr:y>0.6889</cdr:y>
    </cdr:from>
    <cdr:to>
      <cdr:x>0.84905</cdr:x>
      <cdr:y>0.76227</cdr:y>
    </cdr:to>
    <cdr:sp macro="" textlink="">
      <cdr:nvSpPr>
        <cdr:cNvPr id="3" name="TextBox 5">
          <a:extLst xmlns:a="http://schemas.openxmlformats.org/drawingml/2006/main">
            <a:ext uri="{FF2B5EF4-FFF2-40B4-BE49-F238E27FC236}">
              <a16:creationId xmlns:a16="http://schemas.microsoft.com/office/drawing/2014/main" id="{5745386A-7833-4B25-A1CD-1ACE7A134305}"/>
            </a:ext>
          </a:extLst>
        </cdr:cNvPr>
        <cdr:cNvSpPr txBox="1"/>
      </cdr:nvSpPr>
      <cdr:spPr>
        <a:xfrm xmlns:a="http://schemas.openxmlformats.org/drawingml/2006/main">
          <a:off x="5730947" y="2456232"/>
          <a:ext cx="588335"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100" dirty="0"/>
            <a:t>+9%</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DD4CF-C917-4D69-9374-6EFF2E9F78C3}" type="datetimeFigureOut">
              <a:rPr lang="de-DE" smtClean="0"/>
              <a:t>25.02.2020</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43C7B-F938-4CE9-A268-32817172635B}" type="slidenum">
              <a:rPr lang="de-DE" smtClean="0"/>
              <a:t>‹#›</a:t>
            </a:fld>
            <a:endParaRPr lang="de-DE"/>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EF0068-05F4-47FB-B634-07D2D116E049}" type="slidenum">
              <a:rPr lang="en-US" altLang="en-US" smtClean="0"/>
              <a:pPr>
                <a:spcBef>
                  <a:spcPct val="0"/>
                </a:spcBef>
              </a:pPr>
              <a:t>1</a:t>
            </a:fld>
            <a:endParaRPr lang="en-US" altLang="en-US"/>
          </a:p>
        </p:txBody>
      </p:sp>
    </p:spTree>
    <p:extLst>
      <p:ext uri="{BB962C8B-B14F-4D97-AF65-F5344CB8AC3E}">
        <p14:creationId xmlns:p14="http://schemas.microsoft.com/office/powerpoint/2010/main" val="3809348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53AC270-AC5F-3C4A-8BE2-E88211726A7D}" type="slidenum">
              <a:rPr lang="en-US" smtClean="0"/>
              <a:pPr/>
              <a:t>60</a:t>
            </a:fld>
            <a:endParaRPr lang="en-US"/>
          </a:p>
        </p:txBody>
      </p:sp>
    </p:spTree>
    <p:extLst>
      <p:ext uri="{BB962C8B-B14F-4D97-AF65-F5344CB8AC3E}">
        <p14:creationId xmlns:p14="http://schemas.microsoft.com/office/powerpoint/2010/main" val="597121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de-DE" smtClean="0"/>
              <a:t>6</a:t>
            </a:fld>
            <a:endParaRPr lang="de-DE"/>
          </a:p>
        </p:txBody>
      </p:sp>
    </p:spTree>
    <p:extLst>
      <p:ext uri="{BB962C8B-B14F-4D97-AF65-F5344CB8AC3E}">
        <p14:creationId xmlns:p14="http://schemas.microsoft.com/office/powerpoint/2010/main" val="1843568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ltLang="en-US"/>
          </a:p>
        </p:txBody>
      </p:sp>
    </p:spTree>
    <p:extLst>
      <p:ext uri="{BB962C8B-B14F-4D97-AF65-F5344CB8AC3E}">
        <p14:creationId xmlns:p14="http://schemas.microsoft.com/office/powerpoint/2010/main" val="409861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7708C26-DA07-4FB6-8C73-F3890EB9C405}" type="slidenum">
              <a:rPr lang="en-US" smtClean="0"/>
              <a:t>15</a:t>
            </a:fld>
            <a:endParaRPr lang="en-US"/>
          </a:p>
        </p:txBody>
      </p:sp>
    </p:spTree>
    <p:extLst>
      <p:ext uri="{BB962C8B-B14F-4D97-AF65-F5344CB8AC3E}">
        <p14:creationId xmlns:p14="http://schemas.microsoft.com/office/powerpoint/2010/main" val="406461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dirty="0"/>
          </a:p>
        </p:txBody>
      </p:sp>
    </p:spTree>
    <p:extLst>
      <p:ext uri="{BB962C8B-B14F-4D97-AF65-F5344CB8AC3E}">
        <p14:creationId xmlns:p14="http://schemas.microsoft.com/office/powerpoint/2010/main" val="1756272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p>
        </p:txBody>
      </p:sp>
    </p:spTree>
    <p:extLst>
      <p:ext uri="{BB962C8B-B14F-4D97-AF65-F5344CB8AC3E}">
        <p14:creationId xmlns:p14="http://schemas.microsoft.com/office/powerpoint/2010/main" val="3403357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de-DE" smtClean="0"/>
              <a:t>47</a:t>
            </a:fld>
            <a:endParaRPr lang="de-DE"/>
          </a:p>
        </p:txBody>
      </p:sp>
    </p:spTree>
    <p:extLst>
      <p:ext uri="{BB962C8B-B14F-4D97-AF65-F5344CB8AC3E}">
        <p14:creationId xmlns:p14="http://schemas.microsoft.com/office/powerpoint/2010/main" val="1904564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clusters are aligned with priorities</a:t>
            </a:r>
            <a:endParaRPr lang="en-US" dirty="0"/>
          </a:p>
        </p:txBody>
      </p:sp>
      <p:sp>
        <p:nvSpPr>
          <p:cNvPr id="4" name="Slide Number Placeholder 3"/>
          <p:cNvSpPr>
            <a:spLocks noGrp="1"/>
          </p:cNvSpPr>
          <p:nvPr>
            <p:ph type="sldNum" sz="quarter" idx="5"/>
          </p:nvPr>
        </p:nvSpPr>
        <p:spPr/>
        <p:txBody>
          <a:bodyPr/>
          <a:lstStyle/>
          <a:p>
            <a:fld id="{A7443C7B-F938-4CE9-A268-32817172635B}" type="slidenum">
              <a:rPr lang="de-DE" smtClean="0"/>
              <a:t>48</a:t>
            </a:fld>
            <a:endParaRPr lang="de-DE"/>
          </a:p>
        </p:txBody>
      </p:sp>
    </p:spTree>
    <p:extLst>
      <p:ext uri="{BB962C8B-B14F-4D97-AF65-F5344CB8AC3E}">
        <p14:creationId xmlns:p14="http://schemas.microsoft.com/office/powerpoint/2010/main" val="162244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3AC270-AC5F-3C4A-8BE2-E88211726A7D}" type="slidenum">
              <a:rPr lang="en-US" smtClean="0"/>
              <a:pPr/>
              <a:t>55</a:t>
            </a:fld>
            <a:endParaRPr lang="en-US"/>
          </a:p>
        </p:txBody>
      </p:sp>
    </p:spTree>
    <p:extLst>
      <p:ext uri="{BB962C8B-B14F-4D97-AF65-F5344CB8AC3E}">
        <p14:creationId xmlns:p14="http://schemas.microsoft.com/office/powerpoint/2010/main" val="2648117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light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en-US" noProof="0" dirty="0"/>
              <a:t>Click on icon to select picture</a:t>
            </a:r>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6" name="Text Placeholder 9"/>
          <p:cNvSpPr>
            <a:spLocks noGrp="1"/>
          </p:cNvSpPr>
          <p:nvPr>
            <p:ph type="body" sz="quarter" idx="13"/>
          </p:nvPr>
        </p:nvSpPr>
        <p:spPr>
          <a:xfrm>
            <a:off x="475841" y="50362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3631053711"/>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guide id="8" orient="horz"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37FFCD0F-6FD7-423A-A678-0AA8290E11CF}" type="datetimeFigureOut">
              <a:rPr lang="de-DE" smtClean="0"/>
              <a:pPr/>
              <a:t>25.02.2020</a:t>
            </a:fld>
            <a:endParaRPr lang="de-DE" dirty="0"/>
          </a:p>
        </p:txBody>
      </p:sp>
      <p:sp>
        <p:nvSpPr>
          <p:cNvPr id="8" name="Footer Placeholder 7"/>
          <p:cNvSpPr>
            <a:spLocks noGrp="1"/>
          </p:cNvSpPr>
          <p:nvPr>
            <p:ph type="ftr" sz="quarter" idx="15"/>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4" name="Content Placeholder 2"/>
          <p:cNvSpPr>
            <a:spLocks noGrp="1"/>
          </p:cNvSpPr>
          <p:nvPr>
            <p:ph sz="quarter" idx="16"/>
          </p:nvPr>
        </p:nvSpPr>
        <p:spPr>
          <a:xfrm>
            <a:off x="576263" y="1061276"/>
            <a:ext cx="7991475" cy="326942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04437398"/>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fld id="{37FFCD0F-6FD7-423A-A678-0AA8290E11CF}" type="datetimeFigureOut">
              <a:rPr lang="de-DE" smtClean="0"/>
              <a:pPr/>
              <a:t>25.02.2020</a:t>
            </a:fld>
            <a:endParaRPr lang="de-DE" dirty="0"/>
          </a:p>
        </p:txBody>
      </p:sp>
      <p:sp>
        <p:nvSpPr>
          <p:cNvPr id="6" name="Footer Placeholder 5"/>
          <p:cNvSpPr>
            <a:spLocks noGrp="1"/>
          </p:cNvSpPr>
          <p:nvPr>
            <p:ph type="ftr" sz="quarter" idx="19"/>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20" name="Text Placeholder 8"/>
          <p:cNvSpPr>
            <a:spLocks noGrp="1"/>
          </p:cNvSpPr>
          <p:nvPr>
            <p:ph type="body" sz="quarter" idx="23" hasCustomPrompt="1"/>
          </p:nvPr>
        </p:nvSpPr>
        <p:spPr>
          <a:xfrm>
            <a:off x="4770841" y="1064854"/>
            <a:ext cx="3796897" cy="3264797"/>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3" name="Text Placeholder 8"/>
          <p:cNvSpPr>
            <a:spLocks noGrp="1"/>
          </p:cNvSpPr>
          <p:nvPr>
            <p:ph type="body" sz="quarter" idx="24" hasCustomPrompt="1"/>
          </p:nvPr>
        </p:nvSpPr>
        <p:spPr>
          <a:xfrm>
            <a:off x="576263"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fld id="{37FFCD0F-6FD7-423A-A678-0AA8290E11CF}" type="datetimeFigureOut">
              <a:rPr lang="de-DE" smtClean="0"/>
              <a:pPr/>
              <a:t>25.02.2020</a:t>
            </a:fld>
            <a:endParaRPr lang="de-DE" dirty="0"/>
          </a:p>
        </p:txBody>
      </p:sp>
      <p:sp>
        <p:nvSpPr>
          <p:cNvPr id="6" name="Footer Placeholder 5"/>
          <p:cNvSpPr>
            <a:spLocks noGrp="1"/>
          </p:cNvSpPr>
          <p:nvPr>
            <p:ph type="ftr" sz="quarter" idx="19"/>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
        <p:nvSpPr>
          <p:cNvPr id="9" name="Text Placeholder 8"/>
          <p:cNvSpPr>
            <a:spLocks noGrp="1"/>
          </p:cNvSpPr>
          <p:nvPr>
            <p:ph type="body" sz="quarter" idx="17" hasCustomPrompt="1"/>
          </p:nvPr>
        </p:nvSpPr>
        <p:spPr>
          <a:xfrm>
            <a:off x="4770842" y="1064853"/>
            <a:ext cx="3796896" cy="3264797"/>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2069957296"/>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image on right sid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57200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6" name="Straight Connector 15"/>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fld id="{37FFCD0F-6FD7-423A-A678-0AA8290E11CF}" type="datetimeFigureOut">
              <a:rPr lang="de-DE" smtClean="0"/>
              <a:pPr/>
              <a:t>25.02.2020</a:t>
            </a:fld>
            <a:endParaRPr lang="de-DE"/>
          </a:p>
        </p:txBody>
      </p:sp>
      <p:sp>
        <p:nvSpPr>
          <p:cNvPr id="5" name="Footer Placeholder 4"/>
          <p:cNvSpPr>
            <a:spLocks noGrp="1"/>
          </p:cNvSpPr>
          <p:nvPr>
            <p:ph type="ftr" sz="quarter" idx="16"/>
          </p:nvPr>
        </p:nvSpPr>
        <p:spPr/>
        <p:txBody>
          <a:bodyPr/>
          <a:lstStyle/>
          <a:p>
            <a:endParaRPr lang="de-DE" dirty="0"/>
          </a:p>
        </p:txBody>
      </p:sp>
      <p:sp>
        <p:nvSpPr>
          <p:cNvPr id="8" name="Title 1"/>
          <p:cNvSpPr>
            <a:spLocks noGrp="1"/>
          </p:cNvSpPr>
          <p:nvPr>
            <p:ph type="title" hasCustomPrompt="1"/>
          </p:nvPr>
        </p:nvSpPr>
        <p:spPr>
          <a:xfrm>
            <a:off x="576263" y="370375"/>
            <a:ext cx="3796897"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1" name="Text Placeholder 8"/>
          <p:cNvSpPr>
            <a:spLocks noGrp="1"/>
          </p:cNvSpPr>
          <p:nvPr>
            <p:ph type="body" sz="quarter" idx="24" hasCustomPrompt="1"/>
          </p:nvPr>
        </p:nvSpPr>
        <p:spPr>
          <a:xfrm>
            <a:off x="576263"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ext uri="{BB962C8B-B14F-4D97-AF65-F5344CB8AC3E}">
        <p14:creationId xmlns:p14="http://schemas.microsoft.com/office/powerpoint/2010/main" val="3231835068"/>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image on left side">
    <p:spTree>
      <p:nvGrpSpPr>
        <p:cNvPr id="1" name=""/>
        <p:cNvGrpSpPr/>
        <p:nvPr/>
      </p:nvGrpSpPr>
      <p:grpSpPr>
        <a:xfrm>
          <a:off x="0" y="0"/>
          <a:ext cx="0" cy="0"/>
          <a:chOff x="0" y="0"/>
          <a:chExt cx="0" cy="0"/>
        </a:xfrm>
      </p:grpSpPr>
      <p:sp>
        <p:nvSpPr>
          <p:cNvPr id="9" name="Date Placeholder 3"/>
          <p:cNvSpPr>
            <a:spLocks noGrp="1"/>
          </p:cNvSpPr>
          <p:nvPr>
            <p:ph type="dt" sz="half" idx="15"/>
          </p:nvPr>
        </p:nvSpPr>
        <p:spPr>
          <a:xfrm>
            <a:off x="1044000" y="4722258"/>
            <a:ext cx="3086100" cy="162814"/>
          </a:xfrm>
        </p:spPr>
        <p:txBody>
          <a:bodyPr/>
          <a:lstStyle/>
          <a:p>
            <a:fld id="{37FFCD0F-6FD7-423A-A678-0AA8290E11CF}" type="datetimeFigureOut">
              <a:rPr lang="de-DE" smtClean="0"/>
              <a:pPr/>
              <a:t>25.02.2020</a:t>
            </a:fld>
            <a:endParaRPr lang="de-DE"/>
          </a:p>
        </p:txBody>
      </p:sp>
      <p:sp>
        <p:nvSpPr>
          <p:cNvPr id="10" name="Footer Placeholder 4"/>
          <p:cNvSpPr>
            <a:spLocks noGrp="1"/>
          </p:cNvSpPr>
          <p:nvPr>
            <p:ph type="ftr" sz="quarter" idx="16"/>
          </p:nvPr>
        </p:nvSpPr>
        <p:spPr>
          <a:xfrm>
            <a:off x="1044000" y="4531201"/>
            <a:ext cx="3086100" cy="162244"/>
          </a:xfrm>
        </p:spPr>
        <p:txBody>
          <a:bodyPr/>
          <a:lstStyle/>
          <a:p>
            <a:endParaRPr lang="de-DE" dirty="0"/>
          </a:p>
        </p:txBody>
      </p:sp>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Picture Placeholder 9"/>
          <p:cNvSpPr>
            <a:spLocks noGrp="1"/>
          </p:cNvSpPr>
          <p:nvPr>
            <p:ph type="pic" sz="quarter" idx="24"/>
          </p:nvPr>
        </p:nvSpPr>
        <p:spPr>
          <a:xfrm>
            <a:off x="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16" name="Title 1"/>
          <p:cNvSpPr>
            <a:spLocks noGrp="1"/>
          </p:cNvSpPr>
          <p:nvPr>
            <p:ph type="title" hasCustomPrompt="1"/>
          </p:nvPr>
        </p:nvSpPr>
        <p:spPr>
          <a:xfrm>
            <a:off x="4744238" y="370375"/>
            <a:ext cx="3796897"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8" name="Text Placeholder 8"/>
          <p:cNvSpPr>
            <a:spLocks noGrp="1"/>
          </p:cNvSpPr>
          <p:nvPr>
            <p:ph type="body" sz="quarter" idx="25" hasCustomPrompt="1"/>
          </p:nvPr>
        </p:nvSpPr>
        <p:spPr>
          <a:xfrm>
            <a:off x="4744238"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ext uri="{BB962C8B-B14F-4D97-AF65-F5344CB8AC3E}">
        <p14:creationId xmlns:p14="http://schemas.microsoft.com/office/powerpoint/2010/main" val="1519277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9" name="Date Placeholder 3"/>
          <p:cNvSpPr>
            <a:spLocks noGrp="1"/>
          </p:cNvSpPr>
          <p:nvPr>
            <p:ph type="dt" sz="half" idx="15"/>
          </p:nvPr>
        </p:nvSpPr>
        <p:spPr>
          <a:xfrm>
            <a:off x="1044000" y="4722258"/>
            <a:ext cx="3086100" cy="162814"/>
          </a:xfrm>
        </p:spPr>
        <p:txBody>
          <a:bodyPr/>
          <a:lstStyle/>
          <a:p>
            <a:fld id="{37FFCD0F-6FD7-423A-A678-0AA8290E11CF}" type="datetimeFigureOut">
              <a:rPr lang="de-DE" smtClean="0"/>
              <a:pPr/>
              <a:t>25.02.2020</a:t>
            </a:fld>
            <a:endParaRPr lang="de-DE"/>
          </a:p>
        </p:txBody>
      </p:sp>
      <p:sp>
        <p:nvSpPr>
          <p:cNvPr id="10" name="Footer Placeholder 4"/>
          <p:cNvSpPr>
            <a:spLocks noGrp="1"/>
          </p:cNvSpPr>
          <p:nvPr>
            <p:ph type="ftr" sz="quarter" idx="16"/>
          </p:nvPr>
        </p:nvSpPr>
        <p:spPr>
          <a:xfrm>
            <a:off x="1044000" y="4531201"/>
            <a:ext cx="3086100" cy="162244"/>
          </a:xfrm>
        </p:spPr>
        <p:txBody>
          <a:bodyPr/>
          <a:lstStyle/>
          <a:p>
            <a:endParaRPr lang="de-DE" dirty="0"/>
          </a:p>
        </p:txBody>
      </p:sp>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Picture Placeholder 9"/>
          <p:cNvSpPr>
            <a:spLocks noGrp="1"/>
          </p:cNvSpPr>
          <p:nvPr>
            <p:ph type="pic" sz="quarter" idx="14"/>
          </p:nvPr>
        </p:nvSpPr>
        <p:spPr>
          <a:xfrm>
            <a:off x="3386666" y="1064853"/>
            <a:ext cx="5181071"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24" hasCustomPrompt="1"/>
          </p:nvPr>
        </p:nvSpPr>
        <p:spPr>
          <a:xfrm>
            <a:off x="576264" y="1064853"/>
            <a:ext cx="2641070"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7FFCD0F-6FD7-423A-A678-0AA8290E11CF}" type="datetimeFigureOut">
              <a:rPr lang="de-DE" smtClean="0"/>
              <a:pPr/>
              <a:t>25.02.2020</a:t>
            </a:fld>
            <a:endParaRPr lang="de-DE"/>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4533" y="2325818"/>
            <a:ext cx="2929467" cy="2817682"/>
          </a:xfrm>
          <a:prstGeom prst="rect">
            <a:avLst/>
          </a:prstGeom>
        </p:spPr>
      </p:pic>
      <p:sp>
        <p:nvSpPr>
          <p:cNvPr id="6" name="Footer Placeholder 5"/>
          <p:cNvSpPr>
            <a:spLocks noGrp="1"/>
          </p:cNvSpPr>
          <p:nvPr>
            <p:ph type="ftr" sz="quarter" idx="11"/>
          </p:nvPr>
        </p:nvSpPr>
        <p:spPr/>
        <p:txBody>
          <a:bodyPr/>
          <a:lstStyle/>
          <a:p>
            <a:endParaRPr lang="de-DE"/>
          </a:p>
        </p:txBody>
      </p:sp>
      <p:sp>
        <p:nvSpPr>
          <p:cNvPr id="7" name="Title 1"/>
          <p:cNvSpPr>
            <a:spLocks noGrp="1"/>
          </p:cNvSpPr>
          <p:nvPr>
            <p:ph type="title" hasCustomPrompt="1"/>
          </p:nvPr>
        </p:nvSpPr>
        <p:spPr>
          <a:xfrm>
            <a:off x="576263" y="438428"/>
            <a:ext cx="6248399" cy="2830088"/>
          </a:xfrm>
          <a:prstGeom prst="rect">
            <a:avLst/>
          </a:prstGeom>
        </p:spPr>
        <p:txBody>
          <a:bodyPr lIns="0" tIns="0" rIns="0">
            <a:normAutofit/>
          </a:bodyPr>
          <a:lstStyle>
            <a:lvl1pPr marL="177800" indent="-177800">
              <a:lnSpc>
                <a:spcPct val="100000"/>
              </a:lnSpc>
              <a:defRPr sz="3600" baseline="0">
                <a:solidFill>
                  <a:srgbClr val="FF6C00"/>
                </a:solidFill>
              </a:defRPr>
            </a:lvl1pPr>
          </a:lstStyle>
          <a:p>
            <a:r>
              <a:rPr lang="en-US" dirty="0"/>
              <a:t>“Quote</a:t>
            </a:r>
            <a:r>
              <a:rPr lang="de-DE" dirty="0"/>
              <a:t>”</a:t>
            </a:r>
          </a:p>
        </p:txBody>
      </p:sp>
      <p:cxnSp>
        <p:nvCxnSpPr>
          <p:cNvPr id="8" name="Straight Connector 7"/>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816578"/>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with dark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en-US" noProof="0" dirty="0"/>
              <a:t>Drag picture to placeholder or click icon to add</a:t>
            </a:r>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a:prstGeom prst="rect">
            <a:avLst/>
          </a:prstGeom>
        </p:spPr>
        <p:txBody>
          <a:bodyPr lIns="0" rIns="0">
            <a:normAutofit/>
          </a:bodyPr>
          <a:lstStyle>
            <a:lvl1pPr marL="177800" indent="-177800">
              <a:lnSpc>
                <a:spcPct val="100000"/>
              </a:lnSpc>
              <a:defRPr sz="3600">
                <a:solidFill>
                  <a:schemeClr val="bg1"/>
                </a:solidFill>
              </a:defRPr>
            </a:lvl1pPr>
          </a:lstStyle>
          <a:p>
            <a:r>
              <a:rPr lang="en-US" dirty="0"/>
              <a:t>“Quote”</a:t>
            </a:r>
            <a:endParaRPr lang="de-DE" dirty="0"/>
          </a:p>
        </p:txBody>
      </p:sp>
    </p:spTree>
    <p:extLst>
      <p:ext uri="{BB962C8B-B14F-4D97-AF65-F5344CB8AC3E}">
        <p14:creationId xmlns:p14="http://schemas.microsoft.com/office/powerpoint/2010/main" val="2195032865"/>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with light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nl-NL" dirty="0"/>
              <a:t>Drag </a:t>
            </a:r>
            <a:r>
              <a:rPr lang="en-US" noProof="0" dirty="0"/>
              <a:t>picture</a:t>
            </a:r>
            <a:r>
              <a:rPr lang="nl-NL" dirty="0"/>
              <a:t> to placeholder or click icon to add</a:t>
            </a:r>
            <a:endParaRPr lang="de-DE"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a:prstGeom prst="rect">
            <a:avLst/>
          </a:prstGeom>
        </p:spPr>
        <p:txBody>
          <a:bodyPr lIns="0" rIns="0">
            <a:normAutofit/>
          </a:bodyPr>
          <a:lstStyle>
            <a:lvl1pPr marL="177800" indent="-177800">
              <a:lnSpc>
                <a:spcPct val="100000"/>
              </a:lnSpc>
              <a:defRPr sz="3600">
                <a:solidFill>
                  <a:srgbClr val="53565A"/>
                </a:solidFill>
              </a:defRPr>
            </a:lvl1pPr>
          </a:lstStyle>
          <a:p>
            <a:r>
              <a:rPr lang="en-US" dirty="0"/>
              <a:t>“Quote”</a:t>
            </a:r>
            <a:endParaRPr lang="de-DE"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llustration">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770842" y="1064853"/>
            <a:ext cx="3796896"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fld id="{37FFCD0F-6FD7-423A-A678-0AA8290E11CF}" type="datetimeFigureOut">
              <a:rPr lang="de-DE" smtClean="0"/>
              <a:pPr/>
              <a:t>25.02.2020</a:t>
            </a:fld>
            <a:endParaRPr lang="de-DE"/>
          </a:p>
        </p:txBody>
      </p:sp>
      <p:sp>
        <p:nvSpPr>
          <p:cNvPr id="5" name="Footer Placeholder 4"/>
          <p:cNvSpPr>
            <a:spLocks noGrp="1"/>
          </p:cNvSpPr>
          <p:nvPr>
            <p:ph type="ftr" sz="quarter" idx="16"/>
          </p:nvPr>
        </p:nvSpPr>
        <p:spPr/>
        <p:txBody>
          <a:bodyPr/>
          <a:lstStyle/>
          <a:p>
            <a:endParaRPr lang="de-DE"/>
          </a:p>
        </p:txBody>
      </p:sp>
      <p:sp>
        <p:nvSpPr>
          <p:cNvPr id="8"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9"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Tree>
    <p:extLst>
      <p:ext uri="{BB962C8B-B14F-4D97-AF65-F5344CB8AC3E}">
        <p14:creationId xmlns:p14="http://schemas.microsoft.com/office/powerpoint/2010/main" val="803182024"/>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7" orient="horz" pos="28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dark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de-DE" dirty="0"/>
              <a:t>Click on </a:t>
            </a:r>
            <a:r>
              <a:rPr lang="de-DE" dirty="0" err="1"/>
              <a:t>icon</a:t>
            </a:r>
            <a:r>
              <a:rPr lang="de-DE" dirty="0"/>
              <a:t> </a:t>
            </a:r>
            <a:r>
              <a:rPr lang="de-DE" dirty="0" err="1"/>
              <a:t>to</a:t>
            </a:r>
            <a:r>
              <a:rPr lang="de-DE" dirty="0"/>
              <a:t> </a:t>
            </a:r>
            <a:r>
              <a:rPr lang="de-DE" dirty="0" err="1"/>
              <a:t>select</a:t>
            </a:r>
            <a:r>
              <a:rPr lang="de-DE" dirty="0"/>
              <a:t> </a:t>
            </a:r>
            <a:r>
              <a:rPr lang="de-DE" dirty="0" err="1"/>
              <a:t>picture</a:t>
            </a:r>
            <a:endParaRPr lang="de-DE" dirty="0"/>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p:nvPr>
        </p:nvSpPr>
        <p:spPr>
          <a:xfrm>
            <a:off x="475841" y="50362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guide id="8" orient="horz">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770842" y="1064853"/>
            <a:ext cx="3796897" cy="3262031"/>
          </a:xfrm>
          <a:prstGeom prst="rect">
            <a:avLst/>
          </a:prstGeom>
        </p:spPr>
        <p:txBody>
          <a:bodyPr/>
          <a:lstStyle>
            <a:lvl1pPr marL="0" indent="0">
              <a:lnSpc>
                <a:spcPct val="100000"/>
              </a:lnSpc>
              <a:buNone/>
              <a:defRPr/>
            </a:lvl1pPr>
          </a:lstStyle>
          <a:p>
            <a:r>
              <a:rPr lang="en-US" noProof="0" dirty="0"/>
              <a:t>Click icon to add chart</a:t>
            </a:r>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fld id="{37FFCD0F-6FD7-423A-A678-0AA8290E11CF}" type="datetimeFigureOut">
              <a:rPr lang="de-DE" smtClean="0"/>
              <a:pPr/>
              <a:t>25.02.2020</a:t>
            </a:fld>
            <a:endParaRPr lang="de-DE"/>
          </a:p>
        </p:txBody>
      </p:sp>
      <p:sp>
        <p:nvSpPr>
          <p:cNvPr id="5" name="Footer Placeholder 4"/>
          <p:cNvSpPr>
            <a:spLocks noGrp="1"/>
          </p:cNvSpPr>
          <p:nvPr>
            <p:ph type="ftr" sz="quarter" idx="17"/>
          </p:nvPr>
        </p:nvSpPr>
        <p:spPr/>
        <p:txBody>
          <a:bodyPr/>
          <a:lstStyle/>
          <a:p>
            <a:endParaRPr lang="de-DE"/>
          </a:p>
        </p:txBody>
      </p:sp>
      <p:sp>
        <p:nvSpPr>
          <p:cNvPr id="9"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Tree>
    <p:extLst>
      <p:ext uri="{BB962C8B-B14F-4D97-AF65-F5344CB8AC3E}">
        <p14:creationId xmlns:p14="http://schemas.microsoft.com/office/powerpoint/2010/main" val="4186272090"/>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17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1064853"/>
            <a:ext cx="7990393"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fld id="{37FFCD0F-6FD7-423A-A678-0AA8290E11CF}" type="datetimeFigureOut">
              <a:rPr lang="de-DE" smtClean="0"/>
              <a:pPr/>
              <a:t>25.02.2020</a:t>
            </a:fld>
            <a:endParaRPr lang="de-DE"/>
          </a:p>
        </p:txBody>
      </p:sp>
      <p:sp>
        <p:nvSpPr>
          <p:cNvPr id="4" name="Footer Placeholder 3"/>
          <p:cNvSpPr>
            <a:spLocks noGrp="1"/>
          </p:cNvSpPr>
          <p:nvPr>
            <p:ph type="ftr" sz="quarter" idx="17"/>
          </p:nvPr>
        </p:nvSpPr>
        <p:spPr/>
        <p:txBody>
          <a:bodyPr/>
          <a:lstStyle/>
          <a:p>
            <a:endParaRPr lang="de-DE"/>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extLst>
      <p:ext uri="{BB962C8B-B14F-4D97-AF65-F5344CB8AC3E}">
        <p14:creationId xmlns:p14="http://schemas.microsoft.com/office/powerpoint/2010/main" val="2831374395"/>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fld id="{37FFCD0F-6FD7-423A-A678-0AA8290E11CF}" type="datetimeFigureOut">
              <a:rPr lang="de-DE" smtClean="0"/>
              <a:pPr/>
              <a:t>25.02.2020</a:t>
            </a:fld>
            <a:endParaRPr lang="de-DE"/>
          </a:p>
        </p:txBody>
      </p:sp>
      <p:sp>
        <p:nvSpPr>
          <p:cNvPr id="4" name="Footer Placeholder 3"/>
          <p:cNvSpPr>
            <a:spLocks noGrp="1"/>
          </p:cNvSpPr>
          <p:nvPr>
            <p:ph type="ftr" sz="quarter" idx="17"/>
          </p:nvPr>
        </p:nvSpPr>
        <p:spPr/>
        <p:txBody>
          <a:bodyPr/>
          <a:lstStyle/>
          <a:p>
            <a:endParaRPr lang="de-DE"/>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3" name="Chart Placeholder 5"/>
          <p:cNvSpPr>
            <a:spLocks noGrp="1"/>
          </p:cNvSpPr>
          <p:nvPr>
            <p:ph type="chart" sz="quarter" idx="19"/>
          </p:nvPr>
        </p:nvSpPr>
        <p:spPr>
          <a:xfrm>
            <a:off x="4770841" y="1064853"/>
            <a:ext cx="3796897" cy="3269526"/>
          </a:xfrm>
          <a:prstGeom prst="rect">
            <a:avLst/>
          </a:prstGeom>
        </p:spPr>
        <p:txBody>
          <a:bodyPr/>
          <a:lstStyle>
            <a:lvl1pPr marL="0" indent="0">
              <a:lnSpc>
                <a:spcPct val="100000"/>
              </a:lnSpc>
              <a:buNone/>
              <a:defRPr/>
            </a:lvl1pPr>
          </a:lstStyle>
          <a:p>
            <a:r>
              <a:rPr lang="en-US" noProof="0" dirty="0"/>
              <a:t>Click icon to add chart</a:t>
            </a:r>
          </a:p>
        </p:txBody>
      </p:sp>
      <p:sp>
        <p:nvSpPr>
          <p:cNvPr id="14" name="Chart Placeholder 5"/>
          <p:cNvSpPr>
            <a:spLocks noGrp="1"/>
          </p:cNvSpPr>
          <p:nvPr>
            <p:ph type="chart" sz="quarter" idx="15"/>
          </p:nvPr>
        </p:nvSpPr>
        <p:spPr>
          <a:xfrm>
            <a:off x="576262" y="1064853"/>
            <a:ext cx="3796897" cy="3269526"/>
          </a:xfrm>
          <a:prstGeom prst="rect">
            <a:avLst/>
          </a:prstGeom>
        </p:spPr>
        <p:txBody>
          <a:bodyPr/>
          <a:lstStyle>
            <a:lvl1pPr marL="0" indent="0">
              <a:lnSpc>
                <a:spcPct val="100000"/>
              </a:lnSpc>
              <a:buNone/>
              <a:defRPr/>
            </a:lvl1pPr>
          </a:lstStyle>
          <a:p>
            <a:r>
              <a:rPr lang="en-US" noProof="0" dirty="0"/>
              <a:t>Click icon to add chart</a:t>
            </a:r>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fld id="{37FFCD0F-6FD7-423A-A678-0AA8290E11CF}" type="datetimeFigureOut">
              <a:rPr lang="de-DE" smtClean="0"/>
              <a:pPr/>
              <a:t>25.02.2020</a:t>
            </a:fld>
            <a:endParaRPr lang="de-DE"/>
          </a:p>
        </p:txBody>
      </p:sp>
      <p:sp>
        <p:nvSpPr>
          <p:cNvPr id="4" name="Footer Placeholder 3"/>
          <p:cNvSpPr>
            <a:spLocks noGrp="1"/>
          </p:cNvSpPr>
          <p:nvPr>
            <p:ph type="ftr" sz="quarter" idx="17"/>
          </p:nvPr>
        </p:nvSpPr>
        <p:spPr/>
        <p:txBody>
          <a:bodyPr/>
          <a:lstStyle/>
          <a:p>
            <a:endParaRPr lang="de-DE"/>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Chart Placeholder 5"/>
          <p:cNvSpPr>
            <a:spLocks noGrp="1"/>
          </p:cNvSpPr>
          <p:nvPr>
            <p:ph type="chart" sz="quarter" idx="18"/>
          </p:nvPr>
        </p:nvSpPr>
        <p:spPr>
          <a:xfrm>
            <a:off x="3331899"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sp>
        <p:nvSpPr>
          <p:cNvPr id="9" name="Chart Placeholder 5"/>
          <p:cNvSpPr>
            <a:spLocks noGrp="1"/>
          </p:cNvSpPr>
          <p:nvPr>
            <p:ph type="chart" sz="quarter" idx="19"/>
          </p:nvPr>
        </p:nvSpPr>
        <p:spPr>
          <a:xfrm>
            <a:off x="6087533"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cxnSp>
        <p:nvCxnSpPr>
          <p:cNvPr id="11" name="Straight Connector 10"/>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7"/>
          </p:nvPr>
        </p:nvSpPr>
        <p:spPr/>
        <p:txBody>
          <a:bodyPr/>
          <a:lstStyle/>
          <a:p>
            <a:fld id="{37FFCD0F-6FD7-423A-A678-0AA8290E11CF}" type="datetimeFigureOut">
              <a:rPr lang="de-DE" smtClean="0"/>
              <a:pPr/>
              <a:t>25.02.2020</a:t>
            </a:fld>
            <a:endParaRPr lang="de-DE"/>
          </a:p>
        </p:txBody>
      </p:sp>
      <p:sp>
        <p:nvSpPr>
          <p:cNvPr id="6" name="Footer Placeholder 5"/>
          <p:cNvSpPr>
            <a:spLocks noGrp="1"/>
          </p:cNvSpPr>
          <p:nvPr>
            <p:ph type="ftr" sz="quarter" idx="18"/>
          </p:nvPr>
        </p:nvSpPr>
        <p:spPr/>
        <p:txBody>
          <a:bodyPr/>
          <a:lstStyle/>
          <a:p>
            <a:endParaRPr lang="de-DE"/>
          </a:p>
        </p:txBody>
      </p:sp>
      <p:sp>
        <p:nvSpPr>
          <p:cNvPr id="10" name="Table Placeholder 6"/>
          <p:cNvSpPr>
            <a:spLocks noGrp="1"/>
          </p:cNvSpPr>
          <p:nvPr>
            <p:ph type="tbl" sz="quarter" idx="16"/>
          </p:nvPr>
        </p:nvSpPr>
        <p:spPr>
          <a:xfrm>
            <a:off x="576261" y="1064853"/>
            <a:ext cx="7990394" cy="3269526"/>
          </a:xfrm>
          <a:prstGeom prst="rect">
            <a:avLst/>
          </a:prstGeom>
        </p:spPr>
        <p:txBody>
          <a:bodyPr/>
          <a:lstStyle>
            <a:lvl1pPr marL="0" indent="0">
              <a:lnSpc>
                <a:spcPct val="100000"/>
              </a:lnSpc>
              <a:buNone/>
              <a:defRPr/>
            </a:lvl1pPr>
          </a:lstStyle>
          <a:p>
            <a:r>
              <a:rPr lang="en-US" noProof="0" dirty="0"/>
              <a:t>Click icon to add table</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extLst>
      <p:ext uri="{BB962C8B-B14F-4D97-AF65-F5344CB8AC3E}">
        <p14:creationId xmlns:p14="http://schemas.microsoft.com/office/powerpoint/2010/main" val="782012608"/>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484253" y="4144980"/>
            <a:ext cx="5112709" cy="448866"/>
          </a:xfrm>
          <a:prstGeom prst="rect">
            <a:avLst/>
          </a:prstGeom>
        </p:spPr>
        <p:txBody>
          <a:bodyPr>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Department</a:t>
            </a:r>
            <a:br>
              <a:rPr lang="en-US" dirty="0"/>
            </a:br>
            <a:r>
              <a:rPr lang="en-US" dirty="0"/>
              <a:t>Date</a:t>
            </a:r>
            <a:endParaRPr lang="de-DE" dirty="0"/>
          </a:p>
        </p:txBody>
      </p:sp>
      <p:sp>
        <p:nvSpPr>
          <p:cNvPr id="7" name="TextBox 6"/>
          <p:cNvSpPr txBox="1"/>
          <p:nvPr userDrawn="1"/>
        </p:nvSpPr>
        <p:spPr>
          <a:xfrm>
            <a:off x="469263" y="2014789"/>
            <a:ext cx="3905250" cy="861774"/>
          </a:xfrm>
          <a:prstGeom prst="rect">
            <a:avLst/>
          </a:prstGeom>
          <a:noFill/>
        </p:spPr>
        <p:txBody>
          <a:bodyPr wrap="square" rtlCol="0">
            <a:spAutoFit/>
          </a:bodyPr>
          <a:lstStyle/>
          <a:p>
            <a:r>
              <a:rPr lang="en-US" sz="5000" kern="1200" noProof="0" dirty="0">
                <a:solidFill>
                  <a:schemeClr val="tx1"/>
                </a:solidFill>
                <a:latin typeface="+mj-lt"/>
                <a:ea typeface="+mj-ea"/>
                <a:cs typeface="+mj-cs"/>
              </a:rPr>
              <a:t>Thank you</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0"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3946097589"/>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orient="horz" pos="373" userDrawn="1">
          <p15:clr>
            <a:srgbClr val="FBAE40"/>
          </p15:clr>
        </p15:guide>
        <p15:guide id="6" pos="5397" userDrawn="1">
          <p15:clr>
            <a:srgbClr val="FBAE40"/>
          </p15:clr>
        </p15:guide>
        <p15:guide id="7" orient="horz" pos="286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header 1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B5B521-8747-4608-9E16-BEDDEB99A2E5}"/>
              </a:ext>
            </a:extLst>
          </p:cNvPr>
          <p:cNvSpPr/>
          <p:nvPr/>
        </p:nvSpPr>
        <p:spPr>
          <a:xfrm>
            <a:off x="0" y="-5953"/>
            <a:ext cx="9144000" cy="298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5953"/>
            <a:ext cx="6924675" cy="51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9AB7D02-4633-40CB-8E2A-B8F135A2F82C}"/>
              </a:ext>
            </a:extLst>
          </p:cNvPr>
          <p:cNvSpPr/>
          <p:nvPr/>
        </p:nvSpPr>
        <p:spPr>
          <a:xfrm>
            <a:off x="0" y="1994297"/>
            <a:ext cx="9144000" cy="1285875"/>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2675" y="1994297"/>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8375" y="4827985"/>
            <a:ext cx="1574800" cy="12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0864" y="167878"/>
            <a:ext cx="649287" cy="53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1"/>
          <p:cNvSpPr>
            <a:spLocks noGrp="1"/>
          </p:cNvSpPr>
          <p:nvPr>
            <p:ph type="body" sz="quarter" idx="13"/>
          </p:nvPr>
        </p:nvSpPr>
        <p:spPr>
          <a:xfrm>
            <a:off x="300039" y="2076104"/>
            <a:ext cx="6511923" cy="1128453"/>
          </a:xfrm>
          <a:prstGeom prst="rect">
            <a:avLst/>
          </a:prstGeom>
        </p:spPr>
        <p:txBody>
          <a:bodyPr anchor="ctr">
            <a:noAutofit/>
          </a:bodyPr>
          <a:lstStyle>
            <a:lvl1pPr marL="0" indent="0">
              <a:buNone/>
              <a:defRPr sz="2400" b="1"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445561115"/>
      </p:ext>
    </p:extLst>
  </p:cSld>
  <p:clrMapOvr>
    <a:masterClrMapping/>
  </p:clrMapOvr>
  <p:transition spd="slow"/>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200" y="528903"/>
            <a:ext cx="8238319" cy="313984"/>
          </a:xfrm>
        </p:spPr>
        <p:txBody>
          <a:bodyPr/>
          <a:lstStyle/>
          <a:p>
            <a:r>
              <a:rPr lang="en-US"/>
              <a:t>Click to edit Master title style</a:t>
            </a:r>
            <a:endParaRPr lang="en-US" dirty="0"/>
          </a:p>
        </p:txBody>
      </p:sp>
    </p:spTree>
    <p:extLst>
      <p:ext uri="{BB962C8B-B14F-4D97-AF65-F5344CB8AC3E}">
        <p14:creationId xmlns:p14="http://schemas.microsoft.com/office/powerpoint/2010/main" val="185630206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Logo on right side">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042988"/>
            <a:ext cx="27432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p:nvPr>
        </p:nvSpPr>
        <p:spPr>
          <a:xfrm>
            <a:off x="292100" y="372979"/>
            <a:ext cx="8514275" cy="445169"/>
          </a:xfrm>
          <a:prstGeom prst="rect">
            <a:avLst/>
          </a:prstGeom>
        </p:spPr>
        <p:txBody>
          <a:bodyPr/>
          <a:lstStyle>
            <a:lvl1pPr>
              <a:defRPr sz="1800" b="1"/>
            </a:lvl1pPr>
          </a:lstStyle>
          <a:p>
            <a:r>
              <a:rPr lang="en-US"/>
              <a:t>Click to edit Master title style</a:t>
            </a:r>
            <a:endParaRPr lang="en-US" dirty="0"/>
          </a:p>
        </p:txBody>
      </p:sp>
      <p:sp>
        <p:nvSpPr>
          <p:cNvPr id="11" name="Text Placeholder 13"/>
          <p:cNvSpPr>
            <a:spLocks noGrp="1"/>
          </p:cNvSpPr>
          <p:nvPr>
            <p:ph type="body" sz="quarter" idx="18"/>
          </p:nvPr>
        </p:nvSpPr>
        <p:spPr>
          <a:xfrm>
            <a:off x="292100" y="959644"/>
            <a:ext cx="5939888" cy="3661593"/>
          </a:xfrm>
          <a:prstGeom prst="rect">
            <a:avLst/>
          </a:prstGeom>
        </p:spPr>
        <p:txBody>
          <a:bodyPr/>
          <a:lstStyle>
            <a:lvl1pPr marL="0" indent="0">
              <a:buNone/>
              <a:defRPr sz="1500" b="0" baseline="0">
                <a:solidFill>
                  <a:srgbClr val="53565A"/>
                </a:solidFill>
              </a:defRPr>
            </a:lvl1pPr>
          </a:lstStyle>
          <a:p>
            <a:pPr lvl="0"/>
            <a:r>
              <a:rPr lang="en-US"/>
              <a:t>Click to edit Master text styles</a:t>
            </a:r>
          </a:p>
        </p:txBody>
      </p:sp>
    </p:spTree>
    <p:extLst>
      <p:ext uri="{BB962C8B-B14F-4D97-AF65-F5344CB8AC3E}">
        <p14:creationId xmlns:p14="http://schemas.microsoft.com/office/powerpoint/2010/main" val="850730214"/>
      </p:ext>
    </p:extLst>
  </p:cSld>
  <p:clrMapOvr>
    <a:masterClrMapping/>
  </p:clrMapOvr>
  <p:transition spd="slow"/>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528903"/>
            <a:ext cx="8238319" cy="313984"/>
          </a:xfrm>
          <a:prstGeom prst="rect">
            <a:avLst/>
          </a:prstGeom>
        </p:spPr>
        <p:txBody>
          <a:bodyPr rtlCol="0">
            <a:noAutofit/>
          </a:bodyPr>
          <a:lstStyle>
            <a:lvl1pPr>
              <a:defRPr b="1"/>
            </a:lvl1pPr>
          </a:lstStyle>
          <a:p>
            <a:r>
              <a:rPr lang="en-US"/>
              <a:t>Click to edit Master title style</a:t>
            </a:r>
            <a:endParaRPr lang="en-US" dirty="0"/>
          </a:p>
        </p:txBody>
      </p:sp>
      <p:sp>
        <p:nvSpPr>
          <p:cNvPr id="5" name="Content Placeholder 1"/>
          <p:cNvSpPr>
            <a:spLocks noGrp="1"/>
          </p:cNvSpPr>
          <p:nvPr>
            <p:ph idx="1"/>
          </p:nvPr>
        </p:nvSpPr>
        <p:spPr>
          <a:xfrm>
            <a:off x="457199" y="1125082"/>
            <a:ext cx="8238319" cy="3673610"/>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4256658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dark phot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r">
              <a:lnSpc>
                <a:spcPct val="100000"/>
              </a:lnSpc>
              <a:buNone/>
              <a:defRPr sz="1600" baseline="0"/>
            </a:lvl1pPr>
          </a:lstStyle>
          <a:p>
            <a:r>
              <a:rPr lang="de-DE"/>
              <a:t>Click on icon to select picture</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7" name="TextBox 1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20"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hasCustomPrompt="1"/>
          </p:nvPr>
        </p:nvSpPr>
        <p:spPr>
          <a:xfrm>
            <a:off x="475841" y="503628"/>
            <a:ext cx="788400"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pPr lvl="0"/>
            <a:r>
              <a:rPr lang="en-US"/>
              <a:t>Edit Master text styles v</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899294975"/>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079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9553"/>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478218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8244408" y="4836189"/>
            <a:ext cx="941982" cy="273844"/>
          </a:xfrm>
          <a:prstGeom prst="rect">
            <a:avLst/>
          </a:prstGeom>
        </p:spPr>
        <p:txBody>
          <a:bodyPr/>
          <a:lstStyle/>
          <a:p>
            <a:fld id="{6FF143CE-B2F2-4E10-8847-F2E300A111D7}" type="slidenum">
              <a:rPr lang="en-US" smtClean="0"/>
              <a:t>‹#›</a:t>
            </a:fld>
            <a:endParaRPr lang="en-US"/>
          </a:p>
        </p:txBody>
      </p:sp>
      <p:sp>
        <p:nvSpPr>
          <p:cNvPr id="9" name="Title Placeholder 1"/>
          <p:cNvSpPr>
            <a:spLocks noGrp="1"/>
          </p:cNvSpPr>
          <p:nvPr>
            <p:ph type="title"/>
          </p:nvPr>
        </p:nvSpPr>
        <p:spPr>
          <a:xfrm>
            <a:off x="446856" y="205978"/>
            <a:ext cx="8229600" cy="421556"/>
          </a:xfrm>
          <a:prstGeom prst="rect">
            <a:avLst/>
          </a:prstGeom>
        </p:spPr>
        <p:txBody>
          <a:bodyPr vert="horz" lIns="91440" tIns="45720" rIns="91440" bIns="45720" rtlCol="0" anchor="b" anchorCtr="0">
            <a:normAutofit/>
          </a:bodyPr>
          <a:lstStyle/>
          <a:p>
            <a:r>
              <a:rPr lang="en-US" dirty="0"/>
              <a:t>Click to edit Master title style</a:t>
            </a:r>
          </a:p>
        </p:txBody>
      </p:sp>
    </p:spTree>
    <p:extLst>
      <p:ext uri="{BB962C8B-B14F-4D97-AF65-F5344CB8AC3E}">
        <p14:creationId xmlns:p14="http://schemas.microsoft.com/office/powerpoint/2010/main" val="3353612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6" y="372979"/>
            <a:ext cx="7678455" cy="445169"/>
          </a:xfrm>
          <a:prstGeom prst="rect">
            <a:avLst/>
          </a:prstGeom>
        </p:spPr>
        <p:txBody>
          <a:bodyPr/>
          <a:lstStyle>
            <a:lvl1pPr>
              <a:defRPr sz="1800" b="1"/>
            </a:lvl1pPr>
          </a:lstStyle>
          <a:p>
            <a:r>
              <a:rPr lang="en-US" dirty="0"/>
              <a:t>Click to edit title</a:t>
            </a:r>
          </a:p>
        </p:txBody>
      </p:sp>
      <p:sp>
        <p:nvSpPr>
          <p:cNvPr id="3" name="Text Placeholder 2"/>
          <p:cNvSpPr>
            <a:spLocks noGrp="1"/>
          </p:cNvSpPr>
          <p:nvPr>
            <p:ph type="body" sz="quarter" idx="12"/>
          </p:nvPr>
        </p:nvSpPr>
        <p:spPr>
          <a:xfrm>
            <a:off x="425886" y="953886"/>
            <a:ext cx="7678455" cy="3547457"/>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200">
                <a:solidFill>
                  <a:schemeClr val="accent2"/>
                </a:solidFill>
                <a:latin typeface="Arial" panose="020B0604020202020204" pitchFamily="34" charset="0"/>
                <a:cs typeface="Arial" panose="020B0604020202020204" pitchFamily="34" charset="0"/>
              </a:defRPr>
            </a:lvl4pPr>
            <a:lvl5pPr>
              <a:defRPr sz="12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420921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nvPr>
        </p:nvGraphicFramePr>
        <p:xfrm>
          <a:off x="1590" y="1193"/>
          <a:ext cx="1587" cy="1190"/>
        </p:xfrm>
        <a:graphic>
          <a:graphicData uri="http://schemas.openxmlformats.org/presentationml/2006/ole">
            <mc:AlternateContent xmlns:mc="http://schemas.openxmlformats.org/markup-compatibility/2006">
              <mc:Choice xmlns:v="urn:schemas-microsoft-com:vml" Requires="v">
                <p:oleObj spid="_x0000_s1055"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590" y="1193"/>
                        <a:ext cx="1587" cy="1190"/>
                      </a:xfrm>
                      <a:prstGeom prst="rect">
                        <a:avLst/>
                      </a:prstGeom>
                    </p:spPr>
                  </p:pic>
                </p:oleObj>
              </mc:Fallback>
            </mc:AlternateContent>
          </a:graphicData>
        </a:graphic>
      </p:graphicFrame>
      <p:sp>
        <p:nvSpPr>
          <p:cNvPr id="3" name="Content Placeholder 2"/>
          <p:cNvSpPr>
            <a:spLocks noGrp="1"/>
          </p:cNvSpPr>
          <p:nvPr>
            <p:ph sz="half" idx="1"/>
          </p:nvPr>
        </p:nvSpPr>
        <p:spPr>
          <a:xfrm>
            <a:off x="457200" y="1125082"/>
            <a:ext cx="8238318" cy="3673610"/>
          </a:xfrm>
          <a:prstGeom prst="rect">
            <a:avLst/>
          </a:prstGeom>
        </p:spPr>
        <p:txBody>
          <a:bodyPr/>
          <a:lstStyle>
            <a:lvl1pPr>
              <a:defRPr sz="1125">
                <a:solidFill>
                  <a:srgbClr val="53565A"/>
                </a:solidFill>
                <a:latin typeface="Arial"/>
                <a:cs typeface="Arial"/>
              </a:defRPr>
            </a:lvl1pPr>
            <a:lvl2pPr>
              <a:defRPr sz="1013">
                <a:solidFill>
                  <a:srgbClr val="53565A"/>
                </a:solidFill>
                <a:latin typeface="Arial"/>
                <a:cs typeface="Arial"/>
              </a:defRPr>
            </a:lvl2pPr>
            <a:lvl3pPr>
              <a:defRPr sz="900">
                <a:solidFill>
                  <a:srgbClr val="53565A"/>
                </a:solidFill>
                <a:latin typeface="Arial"/>
                <a:cs typeface="Arial"/>
              </a:defRPr>
            </a:lvl3pPr>
            <a:lvl4pPr>
              <a:defRPr sz="1013"/>
            </a:lvl4pPr>
            <a:lvl5pPr>
              <a:defRPr sz="1013"/>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p:nvSpPr>
        <p:spPr>
          <a:xfrm>
            <a:off x="8474338" y="-5741"/>
            <a:ext cx="587784" cy="265892"/>
          </a:xfrm>
          <a:prstGeom prst="rect">
            <a:avLst/>
          </a:prstGeom>
        </p:spPr>
        <p:txBody>
          <a:bodyPr vert="horz" lIns="51435" tIns="25718" rIns="51435" bIns="25718"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94" dirty="0"/>
              <a:t>   </a:t>
            </a:r>
          </a:p>
        </p:txBody>
      </p:sp>
      <p:sp>
        <p:nvSpPr>
          <p:cNvPr id="6" name="Title Placeholder 1"/>
          <p:cNvSpPr>
            <a:spLocks noGrp="1"/>
          </p:cNvSpPr>
          <p:nvPr>
            <p:ph type="title"/>
          </p:nvPr>
        </p:nvSpPr>
        <p:spPr>
          <a:xfrm>
            <a:off x="457201" y="528905"/>
            <a:ext cx="8238319" cy="313984"/>
          </a:xfrm>
          <a:prstGeom prst="rect">
            <a:avLst/>
          </a:prstGeom>
        </p:spPr>
        <p:txBody>
          <a:bodyPr vert="horz" lIns="91440" tIns="45720" rIns="91440" bIns="45720" rtlCol="0" anchor="ctr">
            <a:noAutofit/>
          </a:bodyPr>
          <a:lstStyle>
            <a:lvl1pPr>
              <a:defRPr b="0"/>
            </a:lvl1pPr>
          </a:lstStyle>
          <a:p>
            <a:r>
              <a:rPr lang="en-US" dirty="0"/>
              <a:t>Title of Slide</a:t>
            </a:r>
          </a:p>
        </p:txBody>
      </p:sp>
      <p:sp>
        <p:nvSpPr>
          <p:cNvPr id="8" name="Slide Number Placeholder 4"/>
          <p:cNvSpPr>
            <a:spLocks noGrp="1"/>
          </p:cNvSpPr>
          <p:nvPr>
            <p:ph type="sldNum" sz="quarter" idx="12"/>
          </p:nvPr>
        </p:nvSpPr>
        <p:spPr>
          <a:xfrm>
            <a:off x="8637547" y="64227"/>
            <a:ext cx="371057" cy="170698"/>
          </a:xfrm>
          <a:prstGeom prst="rect">
            <a:avLst/>
          </a:prstGeom>
        </p:spPr>
        <p:txBody>
          <a:bodyPr/>
          <a:lstStyle>
            <a:lvl1pPr>
              <a:defRPr sz="619"/>
            </a:lvl1pPr>
          </a:lstStyle>
          <a:p>
            <a:fld id="{E7307C6B-4547-4C49-B1C8-00EAC792C2F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90368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Laptop photo and tex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01" y="528905"/>
            <a:ext cx="8269613" cy="313984"/>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6" name="Content Placeholder 1"/>
          <p:cNvSpPr>
            <a:spLocks noGrp="1"/>
          </p:cNvSpPr>
          <p:nvPr>
            <p:ph idx="1"/>
          </p:nvPr>
        </p:nvSpPr>
        <p:spPr>
          <a:xfrm>
            <a:off x="393032" y="1125082"/>
            <a:ext cx="4012006" cy="3673610"/>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5243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intro/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800" y="430319"/>
            <a:ext cx="8042496" cy="462759"/>
          </a:xfrm>
        </p:spPr>
        <p:txBody>
          <a:bodyPr/>
          <a:lstStyle>
            <a:lvl1pPr>
              <a:lnSpc>
                <a:spcPct val="100000"/>
              </a:lnSpc>
              <a:defRPr sz="2100"/>
            </a:lvl1pPr>
          </a:lstStyle>
          <a:p>
            <a:r>
              <a:rPr lang="en-US" dirty="0"/>
              <a:t>Title</a:t>
            </a:r>
            <a:endParaRPr lang="de-DE" dirty="0"/>
          </a:p>
        </p:txBody>
      </p:sp>
      <p:sp>
        <p:nvSpPr>
          <p:cNvPr id="9" name="Text Placeholder 8"/>
          <p:cNvSpPr>
            <a:spLocks noGrp="1"/>
          </p:cNvSpPr>
          <p:nvPr>
            <p:ph type="body" sz="quarter" idx="13"/>
          </p:nvPr>
        </p:nvSpPr>
        <p:spPr>
          <a:xfrm>
            <a:off x="487767" y="1152001"/>
            <a:ext cx="8042496" cy="3264797"/>
          </a:xfrm>
        </p:spPr>
        <p:txBody>
          <a:bodyPr/>
          <a:lstStyle>
            <a:lvl1pPr marL="0" indent="0">
              <a:lnSpc>
                <a:spcPts val="2400"/>
              </a:lnSpc>
              <a:buNone/>
              <a:defRPr sz="1500" b="1"/>
            </a:lvl1pPr>
            <a:lvl2pPr marL="360354" indent="-360354">
              <a:lnSpc>
                <a:spcPts val="2400"/>
              </a:lnSpc>
              <a:buFont typeface="+mj-lt"/>
              <a:buAutoNum type="arabicPeriod"/>
              <a:defRPr sz="1500"/>
            </a:lvl2pPr>
            <a:lvl3pPr marL="536561" indent="-171446">
              <a:lnSpc>
                <a:spcPts val="2400"/>
              </a:lnSpc>
              <a:defRPr sz="1500"/>
            </a:lvl3pPr>
            <a:lvl4pPr marL="720707" indent="-171446">
              <a:lnSpc>
                <a:spcPts val="2400"/>
              </a:lnSpc>
              <a:tabLst/>
              <a:defRPr sz="1500"/>
            </a:lvl4pPr>
            <a:lvl5pPr marL="896915" indent="-171446">
              <a:lnSpc>
                <a:spcPts val="2400"/>
              </a:lnSpc>
              <a:defRPr sz="15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Tree>
    <p:extLst>
      <p:ext uri="{BB962C8B-B14F-4D97-AF65-F5344CB8AC3E}">
        <p14:creationId xmlns:p14="http://schemas.microsoft.com/office/powerpoint/2010/main" val="2805828483"/>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800" y="430319"/>
            <a:ext cx="8042496" cy="462759"/>
          </a:xfrm>
        </p:spPr>
        <p:txBody>
          <a:bodyPr/>
          <a:lstStyle>
            <a:lvl1pPr algn="l" defTabSz="685783" rtl="0" eaLnBrk="1" latinLnBrk="0" hangingPunct="1">
              <a:lnSpc>
                <a:spcPct val="100000"/>
              </a:lnSpc>
              <a:spcBef>
                <a:spcPct val="0"/>
              </a:spcBef>
              <a:buNone/>
              <a:defRPr lang="de-DE" sz="2100" kern="1200" dirty="0">
                <a:solidFill>
                  <a:schemeClr val="tx1"/>
                </a:solidFill>
                <a:latin typeface="+mj-lt"/>
                <a:ea typeface="+mj-ea"/>
                <a:cs typeface="+mj-cs"/>
              </a:defRPr>
            </a:lvl1pPr>
          </a:lstStyle>
          <a:p>
            <a:r>
              <a:rPr lang="en-US" dirty="0"/>
              <a:t>Title</a:t>
            </a:r>
            <a:endParaRPr lang="de-DE" dirty="0"/>
          </a:p>
        </p:txBody>
      </p:sp>
      <p:sp>
        <p:nvSpPr>
          <p:cNvPr id="9" name="Text Placeholder 8"/>
          <p:cNvSpPr>
            <a:spLocks noGrp="1"/>
          </p:cNvSpPr>
          <p:nvPr>
            <p:ph type="body" sz="quarter" idx="13"/>
          </p:nvPr>
        </p:nvSpPr>
        <p:spPr>
          <a:xfrm>
            <a:off x="487767" y="1152001"/>
            <a:ext cx="8042496" cy="3264797"/>
          </a:xfrm>
        </p:spPr>
        <p:txBody>
          <a:bodyPr/>
          <a:lstStyle>
            <a:lvl1pPr marL="0" indent="0">
              <a:lnSpc>
                <a:spcPts val="2400"/>
              </a:lnSpc>
              <a:buNone/>
              <a:defRPr sz="1500" b="0"/>
            </a:lvl1pPr>
            <a:lvl2pPr marL="360354" indent="-360354">
              <a:lnSpc>
                <a:spcPts val="2400"/>
              </a:lnSpc>
              <a:buFont typeface="+mj-lt"/>
              <a:buAutoNum type="arabicPeriod"/>
              <a:defRPr sz="1500" b="0"/>
            </a:lvl2pPr>
            <a:lvl3pPr marL="536561" indent="-171446">
              <a:lnSpc>
                <a:spcPts val="2400"/>
              </a:lnSpc>
              <a:defRPr sz="1500" b="0"/>
            </a:lvl3pPr>
            <a:lvl4pPr marL="720707" indent="-171446">
              <a:lnSpc>
                <a:spcPts val="2400"/>
              </a:lnSpc>
              <a:tabLst/>
              <a:defRPr sz="1500" b="0"/>
            </a:lvl4pPr>
            <a:lvl5pPr marL="896915" indent="-171446">
              <a:lnSpc>
                <a:spcPts val="2400"/>
              </a:lnSpc>
              <a:defRPr sz="1500" b="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Tree>
    <p:extLst>
      <p:ext uri="{BB962C8B-B14F-4D97-AF65-F5344CB8AC3E}">
        <p14:creationId xmlns:p14="http://schemas.microsoft.com/office/powerpoint/2010/main" val="1831495836"/>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ummary page slide">
    <p:spTree>
      <p:nvGrpSpPr>
        <p:cNvPr id="1" name=""/>
        <p:cNvGrpSpPr/>
        <p:nvPr/>
      </p:nvGrpSpPr>
      <p:grpSpPr>
        <a:xfrm>
          <a:off x="0" y="0"/>
          <a:ext cx="0" cy="0"/>
          <a:chOff x="0" y="0"/>
          <a:chExt cx="0" cy="0"/>
        </a:xfrm>
      </p:grpSpPr>
      <p:sp>
        <p:nvSpPr>
          <p:cNvPr id="6" name="Title 11"/>
          <p:cNvSpPr>
            <a:spLocks noGrp="1"/>
          </p:cNvSpPr>
          <p:nvPr>
            <p:ph type="title"/>
          </p:nvPr>
        </p:nvSpPr>
        <p:spPr>
          <a:xfrm>
            <a:off x="292100" y="372979"/>
            <a:ext cx="8514275" cy="445169"/>
          </a:xfrm>
          <a:prstGeom prst="rect">
            <a:avLst/>
          </a:prstGeom>
        </p:spPr>
        <p:txBody>
          <a:bodyPr/>
          <a:lstStyle>
            <a:lvl1pPr>
              <a:defRPr sz="1800" b="1"/>
            </a:lvl1pPr>
          </a:lstStyle>
          <a:p>
            <a:r>
              <a:rPr lang="en-US"/>
              <a:t>Click to edit Master title style</a:t>
            </a:r>
            <a:endParaRPr lang="en-US" dirty="0"/>
          </a:p>
        </p:txBody>
      </p:sp>
      <p:sp>
        <p:nvSpPr>
          <p:cNvPr id="3" name="Text Placeholder 2"/>
          <p:cNvSpPr>
            <a:spLocks noGrp="1"/>
          </p:cNvSpPr>
          <p:nvPr>
            <p:ph type="body" sz="quarter" idx="12"/>
          </p:nvPr>
        </p:nvSpPr>
        <p:spPr>
          <a:xfrm>
            <a:off x="292100" y="1165384"/>
            <a:ext cx="8514275" cy="3335958"/>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200">
                <a:solidFill>
                  <a:schemeClr val="accent2"/>
                </a:solidFill>
                <a:latin typeface="Arial" panose="020B0604020202020204" pitchFamily="34" charset="0"/>
                <a:cs typeface="Arial" panose="020B0604020202020204" pitchFamily="34" charset="0"/>
              </a:defRPr>
            </a:lvl4pPr>
            <a:lvl5pPr>
              <a:defRPr sz="1200">
                <a:solidFill>
                  <a:schemeClr val="accent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784819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8"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2"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9"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9"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2417716279"/>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7FFCD0F-6FD7-423A-A678-0AA8290E11CF}" type="datetimeFigureOut">
              <a:rPr lang="de-DE" smtClean="0"/>
              <a:pPr/>
              <a:t>25.02.2020</a:t>
            </a:fld>
            <a:endParaRPr lang="de-DE"/>
          </a:p>
        </p:txBody>
      </p:sp>
      <p:sp>
        <p:nvSpPr>
          <p:cNvPr id="4" name="Footer Placeholder 3"/>
          <p:cNvSpPr>
            <a:spLocks noGrp="1"/>
          </p:cNvSpPr>
          <p:nvPr>
            <p:ph type="ftr" sz="quarter" idx="11"/>
          </p:nvPr>
        </p:nvSpPr>
        <p:spPr/>
        <p:txBody>
          <a:bodyPr/>
          <a:lstStyle/>
          <a:p>
            <a:endParaRPr lang="de-DE"/>
          </a:p>
        </p:txBody>
      </p:sp>
      <p:pic>
        <p:nvPicPr>
          <p:cNvPr id="5" name="Picture 4"/>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 y="-431800"/>
            <a:ext cx="9138993" cy="1229461"/>
          </a:xfrm>
          <a:prstGeom prst="rect">
            <a:avLst/>
          </a:prstGeom>
        </p:spPr>
      </p:pic>
      <p:sp>
        <p:nvSpPr>
          <p:cNvPr id="7" name="Text Placeholder 6"/>
          <p:cNvSpPr>
            <a:spLocks noGrp="1"/>
          </p:cNvSpPr>
          <p:nvPr>
            <p:ph type="body" sz="quarter" idx="15" hasCustomPrompt="1"/>
          </p:nvPr>
        </p:nvSpPr>
        <p:spPr>
          <a:xfrm>
            <a:off x="1084593" y="1215416"/>
            <a:ext cx="6974815" cy="1413483"/>
          </a:xfrm>
          <a:prstGeom prst="rect">
            <a:avLst/>
          </a:prstGeom>
        </p:spPr>
        <p:txBody>
          <a:bodyPr anchor="b">
            <a:noAutofit/>
          </a:bodyPr>
          <a:lstStyle>
            <a:lvl1pPr marL="0" indent="0" algn="ctr">
              <a:lnSpc>
                <a:spcPct val="100000"/>
              </a:lnSpc>
              <a:buNone/>
              <a:defRPr sz="4000">
                <a:solidFill>
                  <a:schemeClr val="tx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Click to edit title</a:t>
            </a:r>
            <a:br>
              <a:rPr lang="en-US" dirty="0"/>
            </a:br>
            <a:r>
              <a:rPr lang="en-US" dirty="0"/>
              <a:t>max over 2 lines</a:t>
            </a:r>
            <a:endParaRPr lang="de-DE" dirty="0"/>
          </a:p>
        </p:txBody>
      </p:sp>
      <p:sp>
        <p:nvSpPr>
          <p:cNvPr id="9" name="Title 1"/>
          <p:cNvSpPr>
            <a:spLocks noGrp="1"/>
          </p:cNvSpPr>
          <p:nvPr>
            <p:ph type="title" hasCustomPrompt="1"/>
          </p:nvPr>
        </p:nvSpPr>
        <p:spPr>
          <a:xfrm>
            <a:off x="1084593" y="2641599"/>
            <a:ext cx="6974815" cy="660401"/>
          </a:xfrm>
        </p:spPr>
        <p:txBody>
          <a:bodyPr anchor="t">
            <a:noAutofit/>
          </a:bodyPr>
          <a:lstStyle>
            <a:lvl1pPr algn="ctr">
              <a:lnSpc>
                <a:spcPct val="100000"/>
              </a:lnSpc>
              <a:defRPr sz="2000">
                <a:solidFill>
                  <a:schemeClr val="tx2"/>
                </a:solidFill>
              </a:defRPr>
            </a:lvl1pPr>
          </a:lstStyle>
          <a:p>
            <a:r>
              <a:rPr lang="en-US" dirty="0"/>
              <a:t>Subtitle</a:t>
            </a:r>
            <a:endParaRPr lang="de-DE" dirty="0"/>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Agenda</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4"/>
          </p:nvPr>
        </p:nvSpPr>
        <p:spPr/>
        <p:txBody>
          <a:bodyPr/>
          <a:lstStyle/>
          <a:p>
            <a:fld id="{37FFCD0F-6FD7-423A-A678-0AA8290E11CF}" type="datetimeFigureOut">
              <a:rPr lang="de-DE" smtClean="0"/>
              <a:pPr/>
              <a:t>25.02.2020</a:t>
            </a:fld>
            <a:endParaRPr lang="de-DE" dirty="0"/>
          </a:p>
        </p:txBody>
      </p:sp>
      <p:sp>
        <p:nvSpPr>
          <p:cNvPr id="6" name="Footer Placeholder 5"/>
          <p:cNvSpPr>
            <a:spLocks noGrp="1"/>
          </p:cNvSpPr>
          <p:nvPr>
            <p:ph type="ftr" sz="quarter" idx="15"/>
          </p:nvPr>
        </p:nvSpPr>
        <p:spPr/>
        <p:txBody>
          <a:bodyPr/>
          <a:lstStyle/>
          <a:p>
            <a:endParaRPr lang="de-DE" dirty="0"/>
          </a:p>
        </p:txBody>
      </p:sp>
      <p:sp>
        <p:nvSpPr>
          <p:cNvPr id="18" name="Text Placeholder 1"/>
          <p:cNvSpPr>
            <a:spLocks noGrp="1"/>
          </p:cNvSpPr>
          <p:nvPr>
            <p:ph type="body" sz="quarter" idx="13"/>
          </p:nvPr>
        </p:nvSpPr>
        <p:spPr>
          <a:xfrm>
            <a:off x="576262" y="1064853"/>
            <a:ext cx="7991475" cy="3264797"/>
          </a:xfrm>
          <a:prstGeom prst="rect">
            <a:avLst/>
          </a:prstGeom>
        </p:spPr>
        <p:txBody>
          <a:bodyPr vert="horz" lIns="91440" tIns="0" rIns="91440" bIns="45720" rtlCol="0">
            <a:normAutofit/>
          </a:bodyPr>
          <a:lstStyle>
            <a:lvl1pPr>
              <a:defRPr lang="en-GB" dirty="0"/>
            </a:lvl1pPr>
          </a:lstStyle>
          <a:p>
            <a:pPr marL="285750" lvl="0" indent="-285750">
              <a:lnSpc>
                <a:spcPct val="100000"/>
              </a:lnSpc>
            </a:pPr>
            <a:endParaRPr lang="en-GB" dirty="0"/>
          </a:p>
        </p:txBody>
      </p:sp>
    </p:spTree>
    <p:extLst>
      <p:ext uri="{BB962C8B-B14F-4D97-AF65-F5344CB8AC3E}">
        <p14:creationId xmlns:p14="http://schemas.microsoft.com/office/powerpoint/2010/main" val="1262608357"/>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79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fld id="{37FFCD0F-6FD7-423A-A678-0AA8290E11CF}" type="datetimeFigureOut">
              <a:rPr lang="de-DE" smtClean="0"/>
              <a:pPr/>
              <a:t>25.02.2020</a:t>
            </a:fld>
            <a:endParaRPr lang="de-DE"/>
          </a:p>
        </p:txBody>
      </p:sp>
      <p:sp>
        <p:nvSpPr>
          <p:cNvPr id="5" name="Footer Placeholder 4"/>
          <p:cNvSpPr>
            <a:spLocks noGrp="1"/>
          </p:cNvSpPr>
          <p:nvPr>
            <p:ph type="ftr" sz="quarter" idx="16"/>
          </p:nvPr>
        </p:nvSpPr>
        <p:spPr/>
        <p:txBody>
          <a:bodyPr/>
          <a:lstStyle/>
          <a:p>
            <a:endParaRPr lang="de-DE"/>
          </a:p>
        </p:txBody>
      </p:sp>
      <p:sp>
        <p:nvSpPr>
          <p:cNvPr id="8"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7" orient="horz" pos="286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37FFCD0F-6FD7-423A-A678-0AA8290E11CF}" type="datetimeFigureOut">
              <a:rPr lang="de-DE" smtClean="0"/>
              <a:pPr/>
              <a:t>25.02.2020</a:t>
            </a:fld>
            <a:endParaRPr lang="de-DE" dirty="0"/>
          </a:p>
        </p:txBody>
      </p:sp>
      <p:sp>
        <p:nvSpPr>
          <p:cNvPr id="8" name="Footer Placeholder 7"/>
          <p:cNvSpPr>
            <a:spLocks noGrp="1"/>
          </p:cNvSpPr>
          <p:nvPr>
            <p:ph type="ftr" sz="quarter" idx="15"/>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1" name="Text Placeholder 8"/>
          <p:cNvSpPr>
            <a:spLocks noGrp="1"/>
          </p:cNvSpPr>
          <p:nvPr>
            <p:ph type="body" sz="quarter" idx="13" hasCustomPrompt="1"/>
          </p:nvPr>
        </p:nvSpPr>
        <p:spPr>
          <a:xfrm>
            <a:off x="576263" y="1064854"/>
            <a:ext cx="7991475" cy="3264797"/>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fld id="{37FFCD0F-6FD7-423A-A678-0AA8290E11CF}" type="datetimeFigureOut">
              <a:rPr lang="de-DE" smtClean="0"/>
              <a:pPr/>
              <a:t>25.02.2020</a:t>
            </a:fld>
            <a:endParaRPr lang="de-DE"/>
          </a:p>
        </p:txBody>
      </p:sp>
      <p:sp>
        <p:nvSpPr>
          <p:cNvPr id="5"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endParaRPr lang="de-DE"/>
          </a:p>
        </p:txBody>
      </p:sp>
      <p:cxnSp>
        <p:nvCxnSpPr>
          <p:cNvPr id="7" name="Straight Connector 6"/>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sp>
        <p:nvSpPr>
          <p:cNvPr id="9" name="Title Placeholder 1"/>
          <p:cNvSpPr>
            <a:spLocks noGrp="1"/>
          </p:cNvSpPr>
          <p:nvPr>
            <p:ph type="title"/>
          </p:nvPr>
        </p:nvSpPr>
        <p:spPr>
          <a:xfrm>
            <a:off x="576000" y="440861"/>
            <a:ext cx="7991738" cy="462759"/>
          </a:xfrm>
          <a:prstGeom prst="rect">
            <a:avLst/>
          </a:prstGeom>
        </p:spPr>
        <p:txBody>
          <a:bodyPr vert="horz" lIns="91440" tIns="0" rIns="91440" bIns="0" rtlCol="0" anchor="ctr" anchorCtr="0">
            <a:noAutofit/>
          </a:bodyPr>
          <a:lstStyle/>
          <a:p>
            <a:r>
              <a:rPr lang="en-US" dirty="0"/>
              <a:t>Click to edit Master title style</a:t>
            </a:r>
            <a:endParaRPr lang="de-DE" dirty="0"/>
          </a:p>
        </p:txBody>
      </p:sp>
      <p:sp>
        <p:nvSpPr>
          <p:cNvPr id="11" name="Text Placeholder 2"/>
          <p:cNvSpPr>
            <a:spLocks noGrp="1"/>
          </p:cNvSpPr>
          <p:nvPr>
            <p:ph type="body" idx="1"/>
          </p:nvPr>
        </p:nvSpPr>
        <p:spPr>
          <a:xfrm>
            <a:off x="576000" y="1076659"/>
            <a:ext cx="7991738" cy="3425729"/>
          </a:xfrm>
          <a:prstGeom prst="rect">
            <a:avLst/>
          </a:prstGeom>
        </p:spPr>
        <p:txBody>
          <a:bodyPr vert="horz" lIns="91440" tIns="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60" r:id="rId3"/>
    <p:sldLayoutId id="2147483701" r:id="rId4"/>
    <p:sldLayoutId id="2147483661" r:id="rId5"/>
    <p:sldLayoutId id="2147483734" r:id="rId6"/>
    <p:sldLayoutId id="2147483650" r:id="rId7"/>
    <p:sldLayoutId id="2147483735" r:id="rId8"/>
    <p:sldLayoutId id="2147483708" r:id="rId9"/>
    <p:sldLayoutId id="2147483662" r:id="rId10"/>
    <p:sldLayoutId id="2147483703" r:id="rId11"/>
    <p:sldLayoutId id="2147483696" r:id="rId12"/>
    <p:sldLayoutId id="2147483663" r:id="rId13"/>
    <p:sldLayoutId id="2147483698" r:id="rId14"/>
    <p:sldLayoutId id="2147483699" r:id="rId15"/>
    <p:sldLayoutId id="2147483665" r:id="rId16"/>
    <p:sldLayoutId id="2147483664" r:id="rId17"/>
    <p:sldLayoutId id="2147483709" r:id="rId18"/>
    <p:sldLayoutId id="2147483666" r:id="rId19"/>
    <p:sldLayoutId id="2147483667" r:id="rId20"/>
    <p:sldLayoutId id="2147483668" r:id="rId21"/>
    <p:sldLayoutId id="2147483704" r:id="rId22"/>
    <p:sldLayoutId id="2147483705" r:id="rId23"/>
    <p:sldLayoutId id="2147483669" r:id="rId24"/>
    <p:sldLayoutId id="2147483670" r:id="rId25"/>
    <p:sldLayoutId id="2147483736" r:id="rId26"/>
    <p:sldLayoutId id="2147483740" r:id="rId27"/>
    <p:sldLayoutId id="2147483741" r:id="rId28"/>
    <p:sldLayoutId id="2147483744" r:id="rId29"/>
    <p:sldLayoutId id="2147483745" r:id="rId30"/>
    <p:sldLayoutId id="2147483747" r:id="rId31"/>
    <p:sldLayoutId id="2147483752" r:id="rId32"/>
    <p:sldLayoutId id="2147483755" r:id="rId33"/>
    <p:sldLayoutId id="2147483756" r:id="rId34"/>
    <p:sldLayoutId id="2147483757" r:id="rId35"/>
    <p:sldLayoutId id="2147483758" r:id="rId36"/>
    <p:sldLayoutId id="2147483759" r:id="rId37"/>
  </p:sldLayoutIdLst>
  <p:hf sldNum="0" hdr="0"/>
  <p:txStyles>
    <p:title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30.xml"/><Relationship Id="rId6" Type="http://schemas.openxmlformats.org/officeDocument/2006/relationships/image" Target="../media/image19.gif"/><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hyperlink" Target="http://suggestor.step.scopus.com/index.cfm" TargetMode="External"/><Relationship Id="rId4" Type="http://schemas.openxmlformats.org/officeDocument/2006/relationships/image" Target="../media/image33.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hyperlink" Target="http://www.readyforscopus.com/" TargetMode="External"/><Relationship Id="rId2" Type="http://schemas.openxmlformats.org/officeDocument/2006/relationships/hyperlink" Target="http://elsevierscience.ru/info/add-to-scopus/" TargetMode="Externa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hyperlink" Target="http://help.elsevier.com/app/answers/list/p/8150/c/7956,8735" TargetMode="External"/><Relationship Id="rId2" Type="http://schemas.openxmlformats.org/officeDocument/2006/relationships/hyperlink" Target="https://ru.service.elsevier.com/app/answers/detail/a_id/19219/supporthub/scopus/" TargetMode="Externa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hyperlink" Target="http://static.government.ru/media/files/vCAoi8zEXRVSuy2Yk7D8hvQbpbUSwO8y.pdf" TargetMode="Externa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hyperlink" Target="https://www.elsevier.com/__data/assets/excel_doc/0015/91122/title_list.xlsx" TargetMode="External"/><Relationship Id="rId2" Type="http://schemas.openxmlformats.org/officeDocument/2006/relationships/image" Target="../media/image49.png"/><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1.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uggestor.step.scopus.com/suggestTitle/step1.cfm" TargetMode="Externa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readyforscopus.com/" TargetMode="Externa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hyperlink" Target="http://blog.scopus.com/posts/scopus-launches-annual-journal-re-evaluation-process-to-maintain-content-quality" TargetMode="External"/><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elsevier.ru/www.elsevierscience.ru" TargetMode="Externa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hyperlink" Target="http://www.elsevierscience.ru/products/scopus/" TargetMode="External"/><Relationship Id="rId2" Type="http://schemas.openxmlformats.org/officeDocument/2006/relationships/image" Target="../media/image93.jpeg"/><Relationship Id="rId1" Type="http://schemas.openxmlformats.org/officeDocument/2006/relationships/slideLayout" Target="../slideLayouts/slideLayout31.xml"/><Relationship Id="rId4" Type="http://schemas.openxmlformats.org/officeDocument/2006/relationships/hyperlink" Target="http://www.elsevier.com/__data/assets/excel_doc/0005/226742/title_list.xls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elsevier.com/solutions/scopus" TargetMode="Externa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neicon.ru/" TargetMode="Externa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hyperlink" Target="http://www.elsevierscience.ru/" TargetMode="Externa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4.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390780" y="3791985"/>
            <a:ext cx="5112709" cy="1197934"/>
          </a:xfrm>
        </p:spPr>
        <p:txBody>
          <a:bodyPr>
            <a:normAutofit/>
          </a:bodyPr>
          <a:lstStyle/>
          <a:p>
            <a:pPr>
              <a:spcAft>
                <a:spcPts val="0"/>
              </a:spcAft>
            </a:pPr>
            <a:r>
              <a:rPr lang="ru-RU" sz="1500" dirty="0"/>
              <a:t>г. Иваново</a:t>
            </a:r>
            <a:r>
              <a:rPr lang="en-GB" dirty="0"/>
              <a:t>, 2</a:t>
            </a:r>
            <a:r>
              <a:rPr lang="ru-RU" dirty="0"/>
              <a:t>6 февраля 2020</a:t>
            </a:r>
            <a:endParaRPr lang="en-GB" dirty="0"/>
          </a:p>
          <a:p>
            <a:pPr>
              <a:spcAft>
                <a:spcPts val="0"/>
              </a:spcAft>
            </a:pPr>
            <a:endParaRPr lang="en-US" dirty="0"/>
          </a:p>
          <a:p>
            <a:pPr>
              <a:spcAft>
                <a:spcPts val="0"/>
              </a:spcAft>
            </a:pPr>
            <a:r>
              <a:rPr lang="ru-RU" dirty="0"/>
              <a:t>Якшонок Г.П., консультант по аналитическим решениям </a:t>
            </a:r>
            <a:r>
              <a:rPr lang="en-GB" dirty="0"/>
              <a:t>Elsevier</a:t>
            </a:r>
          </a:p>
        </p:txBody>
      </p:sp>
      <p:sp>
        <p:nvSpPr>
          <p:cNvPr id="6" name="Title 5"/>
          <p:cNvSpPr>
            <a:spLocks noGrp="1"/>
          </p:cNvSpPr>
          <p:nvPr>
            <p:ph type="ctrTitle"/>
          </p:nvPr>
        </p:nvSpPr>
        <p:spPr>
          <a:xfrm>
            <a:off x="285849" y="1975876"/>
            <a:ext cx="5112709" cy="1084814"/>
          </a:xfrm>
        </p:spPr>
        <p:txBody>
          <a:bodyPr>
            <a:noAutofit/>
          </a:bodyPr>
          <a:lstStyle/>
          <a:p>
            <a:r>
              <a:rPr lang="ru-RU" sz="2000" b="1" dirty="0"/>
              <a:t>Международный научный рецензируемый журнал: стратегия развития журнала и подготовка к включению в МНБ (</a:t>
            </a:r>
            <a:r>
              <a:rPr lang="en-US" sz="2000" b="1" dirty="0"/>
              <a:t>Scopus</a:t>
            </a:r>
            <a:r>
              <a:rPr lang="ru-RU" sz="2000" b="1" dirty="0"/>
              <a:t>)</a:t>
            </a:r>
            <a:endParaRPr lang="ru-RU" altLang="en-US" sz="1200" b="1" dirty="0"/>
          </a:p>
        </p:txBody>
      </p:sp>
      <p:sp>
        <p:nvSpPr>
          <p:cNvPr id="21506" name="Text Placeholder 1"/>
          <p:cNvSpPr>
            <a:spLocks noGrp="1"/>
          </p:cNvSpPr>
          <p:nvPr>
            <p:ph type="body" sz="quarter" idx="13"/>
          </p:nvPr>
        </p:nvSpPr>
        <p:spPr>
          <a:xfrm>
            <a:off x="475841" y="503628"/>
            <a:ext cx="787296" cy="864000"/>
          </a:xfrm>
        </p:spPr>
        <p:txBody>
          <a:bodyPr>
            <a:normAutofit/>
          </a:bodyPr>
          <a:lstStyle/>
          <a:p>
            <a:pPr marL="0" indent="0" eaLnBrk="1" hangingPunct="1">
              <a:buNone/>
            </a:pPr>
            <a:endParaRPr lang="ru-RU" altLang="en-US" sz="1350" dirty="0"/>
          </a:p>
        </p:txBody>
      </p:sp>
    </p:spTree>
    <p:extLst>
      <p:ext uri="{BB962C8B-B14F-4D97-AF65-F5344CB8AC3E}">
        <p14:creationId xmlns:p14="http://schemas.microsoft.com/office/powerpoint/2010/main" val="234032032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28AE-AF72-4845-9596-08FF05D8C367}"/>
              </a:ext>
            </a:extLst>
          </p:cNvPr>
          <p:cNvSpPr>
            <a:spLocks noGrp="1"/>
          </p:cNvSpPr>
          <p:nvPr>
            <p:ph type="title"/>
          </p:nvPr>
        </p:nvSpPr>
        <p:spPr>
          <a:xfrm>
            <a:off x="425886" y="160543"/>
            <a:ext cx="7678455" cy="445169"/>
          </a:xfrm>
        </p:spPr>
        <p:txBody>
          <a:bodyPr/>
          <a:lstStyle/>
          <a:p>
            <a:r>
              <a:rPr lang="ru-RU" dirty="0"/>
              <a:t>Квартили российских журналов, индексируемых в </a:t>
            </a:r>
            <a:r>
              <a:rPr lang="en-GB" dirty="0"/>
              <a:t>Scopus</a:t>
            </a:r>
            <a:endParaRPr lang="en-US" dirty="0"/>
          </a:p>
        </p:txBody>
      </p:sp>
      <p:pic>
        <p:nvPicPr>
          <p:cNvPr id="4" name="Picture 3">
            <a:extLst>
              <a:ext uri="{FF2B5EF4-FFF2-40B4-BE49-F238E27FC236}">
                <a16:creationId xmlns:a16="http://schemas.microsoft.com/office/drawing/2014/main" id="{5E6CB6F6-82E6-4B2C-99DC-2BFB51A4A56B}"/>
              </a:ext>
            </a:extLst>
          </p:cNvPr>
          <p:cNvPicPr>
            <a:picLocks noChangeAspect="1"/>
          </p:cNvPicPr>
          <p:nvPr/>
        </p:nvPicPr>
        <p:blipFill>
          <a:blip r:embed="rId2"/>
          <a:stretch>
            <a:fillRect/>
          </a:stretch>
        </p:blipFill>
        <p:spPr>
          <a:xfrm>
            <a:off x="3192336" y="991043"/>
            <a:ext cx="5705340" cy="338554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CC21CC57-3E8C-4531-B443-41B5623645A2}"/>
              </a:ext>
            </a:extLst>
          </p:cNvPr>
          <p:cNvSpPr/>
          <p:nvPr/>
        </p:nvSpPr>
        <p:spPr>
          <a:xfrm>
            <a:off x="5978689" y="991043"/>
            <a:ext cx="429200" cy="1572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38DDE10-4A74-4AB9-BE48-BE46CD0C5BC4}"/>
              </a:ext>
            </a:extLst>
          </p:cNvPr>
          <p:cNvSpPr/>
          <p:nvPr/>
        </p:nvSpPr>
        <p:spPr>
          <a:xfrm>
            <a:off x="3192336" y="2989167"/>
            <a:ext cx="636294" cy="5144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3AA2AC-D2A1-412E-BEC3-62386F710866}"/>
              </a:ext>
            </a:extLst>
          </p:cNvPr>
          <p:cNvSpPr/>
          <p:nvPr/>
        </p:nvSpPr>
        <p:spPr>
          <a:xfrm>
            <a:off x="7740763" y="1869293"/>
            <a:ext cx="1106103" cy="1588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931202-7291-47BB-B11C-A093DD9C4B7E}"/>
              </a:ext>
            </a:extLst>
          </p:cNvPr>
          <p:cNvSpPr txBox="1"/>
          <p:nvPr/>
        </p:nvSpPr>
        <p:spPr>
          <a:xfrm>
            <a:off x="204388" y="769380"/>
            <a:ext cx="2928281" cy="2000548"/>
          </a:xfrm>
          <a:prstGeom prst="rect">
            <a:avLst/>
          </a:prstGeom>
          <a:noFill/>
        </p:spPr>
        <p:txBody>
          <a:bodyPr wrap="square" rtlCol="0">
            <a:spAutoFit/>
          </a:bodyPr>
          <a:lstStyle/>
          <a:p>
            <a:endParaRPr lang="ru-RU" sz="1400" dirty="0"/>
          </a:p>
          <a:p>
            <a:r>
              <a:rPr lang="en-GB" sz="1600" dirty="0" err="1"/>
              <a:t>CiteScore</a:t>
            </a:r>
            <a:r>
              <a:rPr lang="en-GB" sz="1600" dirty="0"/>
              <a:t> 2018:</a:t>
            </a:r>
          </a:p>
          <a:p>
            <a:r>
              <a:rPr lang="en-GB" sz="1400" dirty="0"/>
              <a:t>Q1 – </a:t>
            </a:r>
            <a:r>
              <a:rPr lang="en-GB" sz="1400" dirty="0">
                <a:solidFill>
                  <a:srgbClr val="FF0000"/>
                </a:solidFill>
              </a:rPr>
              <a:t>1</a:t>
            </a:r>
            <a:r>
              <a:rPr lang="ru-RU" sz="1400" dirty="0">
                <a:solidFill>
                  <a:srgbClr val="FF0000"/>
                </a:solidFill>
              </a:rPr>
              <a:t>0</a:t>
            </a:r>
            <a:endParaRPr lang="en-GB" sz="1400" dirty="0">
              <a:solidFill>
                <a:srgbClr val="FF0000"/>
              </a:solidFill>
            </a:endParaRPr>
          </a:p>
          <a:p>
            <a:r>
              <a:rPr lang="en-GB" sz="1400" dirty="0"/>
              <a:t>Q2 – </a:t>
            </a:r>
            <a:r>
              <a:rPr lang="ru-RU" sz="1400" dirty="0">
                <a:solidFill>
                  <a:srgbClr val="00B050"/>
                </a:solidFill>
              </a:rPr>
              <a:t>52</a:t>
            </a:r>
            <a:endParaRPr lang="en-GB" sz="1400" dirty="0">
              <a:solidFill>
                <a:srgbClr val="00B050"/>
              </a:solidFill>
            </a:endParaRPr>
          </a:p>
          <a:p>
            <a:r>
              <a:rPr lang="en-GB" sz="1400" dirty="0"/>
              <a:t>Q3 – 19</a:t>
            </a:r>
            <a:r>
              <a:rPr lang="ru-RU" sz="1400" dirty="0"/>
              <a:t>2</a:t>
            </a:r>
            <a:endParaRPr lang="en-GB" sz="1400" dirty="0"/>
          </a:p>
          <a:p>
            <a:r>
              <a:rPr lang="en-GB" sz="1400" dirty="0"/>
              <a:t>Q4 – </a:t>
            </a:r>
            <a:r>
              <a:rPr lang="ru-RU" sz="1400" dirty="0"/>
              <a:t>203</a:t>
            </a:r>
            <a:endParaRPr lang="en-GB" sz="1400" dirty="0"/>
          </a:p>
          <a:p>
            <a:endParaRPr lang="en-GB" sz="1200" dirty="0"/>
          </a:p>
          <a:p>
            <a:r>
              <a:rPr lang="en-GB" sz="1200" dirty="0"/>
              <a:t>#NA – </a:t>
            </a:r>
            <a:r>
              <a:rPr lang="ru-RU" sz="1200" dirty="0"/>
              <a:t>78</a:t>
            </a:r>
            <a:r>
              <a:rPr lang="en-GB" sz="1200" dirty="0"/>
              <a:t> </a:t>
            </a:r>
            <a:endParaRPr lang="ru-RU" sz="1050" i="1" dirty="0"/>
          </a:p>
          <a:p>
            <a:endParaRPr lang="ru-RU" sz="1400" dirty="0"/>
          </a:p>
        </p:txBody>
      </p:sp>
      <p:sp>
        <p:nvSpPr>
          <p:cNvPr id="10" name="TextBox 9">
            <a:extLst>
              <a:ext uri="{FF2B5EF4-FFF2-40B4-BE49-F238E27FC236}">
                <a16:creationId xmlns:a16="http://schemas.microsoft.com/office/drawing/2014/main" id="{D711163F-FEB2-430D-B152-05028F2B9852}"/>
              </a:ext>
            </a:extLst>
          </p:cNvPr>
          <p:cNvSpPr txBox="1"/>
          <p:nvPr/>
        </p:nvSpPr>
        <p:spPr>
          <a:xfrm>
            <a:off x="204388" y="2683814"/>
            <a:ext cx="1828530" cy="1538883"/>
          </a:xfrm>
          <a:prstGeom prst="rect">
            <a:avLst/>
          </a:prstGeom>
          <a:noFill/>
        </p:spPr>
        <p:txBody>
          <a:bodyPr wrap="square" rtlCol="0">
            <a:spAutoFit/>
          </a:bodyPr>
          <a:lstStyle/>
          <a:p>
            <a:r>
              <a:rPr lang="en-GB" sz="1600" dirty="0" err="1"/>
              <a:t>CiteScore</a:t>
            </a:r>
            <a:r>
              <a:rPr lang="en-GB" sz="1600" dirty="0"/>
              <a:t> 2017:</a:t>
            </a:r>
            <a:endParaRPr lang="ru-RU" sz="1600" dirty="0"/>
          </a:p>
          <a:p>
            <a:r>
              <a:rPr lang="en-GB" sz="1400" dirty="0"/>
              <a:t>Q1 – 12</a:t>
            </a:r>
          </a:p>
          <a:p>
            <a:r>
              <a:rPr lang="en-GB" sz="1400" dirty="0"/>
              <a:t>Q2 – 46</a:t>
            </a:r>
          </a:p>
          <a:p>
            <a:r>
              <a:rPr lang="en-GB" sz="1400" dirty="0"/>
              <a:t>Q3 – 195</a:t>
            </a:r>
          </a:p>
          <a:p>
            <a:r>
              <a:rPr lang="en-GB" sz="1400" dirty="0"/>
              <a:t>Q4 – 169</a:t>
            </a:r>
            <a:endParaRPr lang="ru-RU" sz="1400" dirty="0"/>
          </a:p>
          <a:p>
            <a:endParaRPr lang="ru-RU" sz="1000" dirty="0"/>
          </a:p>
          <a:p>
            <a:r>
              <a:rPr lang="en-GB" sz="1200" dirty="0"/>
              <a:t>#NA – 145</a:t>
            </a:r>
            <a:endParaRPr lang="en-US" sz="2000" dirty="0"/>
          </a:p>
        </p:txBody>
      </p:sp>
      <p:sp>
        <p:nvSpPr>
          <p:cNvPr id="8" name="TextBox 7">
            <a:extLst>
              <a:ext uri="{FF2B5EF4-FFF2-40B4-BE49-F238E27FC236}">
                <a16:creationId xmlns:a16="http://schemas.microsoft.com/office/drawing/2014/main" id="{752F4C5A-B0F8-41F1-9E6B-A73EBB9AEC1D}"/>
              </a:ext>
            </a:extLst>
          </p:cNvPr>
          <p:cNvSpPr txBox="1"/>
          <p:nvPr/>
        </p:nvSpPr>
        <p:spPr>
          <a:xfrm>
            <a:off x="1668528" y="1401651"/>
            <a:ext cx="1329853" cy="1200329"/>
          </a:xfrm>
          <a:prstGeom prst="rect">
            <a:avLst/>
          </a:prstGeom>
          <a:noFill/>
          <a:ln>
            <a:solidFill>
              <a:srgbClr val="FF0000"/>
            </a:solidFill>
          </a:ln>
        </p:spPr>
        <p:txBody>
          <a:bodyPr wrap="square" rtlCol="0">
            <a:spAutoFit/>
          </a:bodyPr>
          <a:lstStyle/>
          <a:p>
            <a:r>
              <a:rPr lang="ru-RU" sz="1200" dirty="0">
                <a:solidFill>
                  <a:srgbClr val="FF0000"/>
                </a:solidFill>
              </a:rPr>
              <a:t>Количество российских журналов в </a:t>
            </a:r>
            <a:r>
              <a:rPr lang="en-GB" sz="1200" dirty="0">
                <a:solidFill>
                  <a:srgbClr val="FF0000"/>
                </a:solidFill>
              </a:rPr>
              <a:t>Q1-Q2 </a:t>
            </a:r>
            <a:r>
              <a:rPr lang="ru-RU" sz="1200" dirty="0">
                <a:solidFill>
                  <a:srgbClr val="FF0000"/>
                </a:solidFill>
              </a:rPr>
              <a:t>в</a:t>
            </a:r>
            <a:r>
              <a:rPr lang="en-GB" sz="1200" dirty="0">
                <a:solidFill>
                  <a:srgbClr val="FF0000"/>
                </a:solidFill>
              </a:rPr>
              <a:t> 2018</a:t>
            </a:r>
            <a:r>
              <a:rPr lang="ru-RU" sz="1200" dirty="0">
                <a:solidFill>
                  <a:srgbClr val="FF0000"/>
                </a:solidFill>
              </a:rPr>
              <a:t> увеличилось на 4 журнала</a:t>
            </a:r>
            <a:endParaRPr lang="en-US" sz="1200" dirty="0">
              <a:solidFill>
                <a:srgbClr val="FF0000"/>
              </a:solidFill>
            </a:endParaRPr>
          </a:p>
        </p:txBody>
      </p:sp>
    </p:spTree>
    <p:extLst>
      <p:ext uri="{BB962C8B-B14F-4D97-AF65-F5344CB8AC3E}">
        <p14:creationId xmlns:p14="http://schemas.microsoft.com/office/powerpoint/2010/main" val="323590716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61" y="1082173"/>
            <a:ext cx="6248399" cy="2234351"/>
          </a:xfrm>
        </p:spPr>
        <p:txBody>
          <a:bodyPr>
            <a:normAutofit/>
          </a:bodyPr>
          <a:lstStyle/>
          <a:p>
            <a:r>
              <a:rPr lang="ru-RU" altLang="en-US" dirty="0"/>
              <a:t>Подготовка журнала международного уровня</a:t>
            </a:r>
            <a:endParaRPr lang="en-US" altLang="en-US" dirty="0"/>
          </a:p>
        </p:txBody>
      </p:sp>
    </p:spTree>
    <p:extLst>
      <p:ext uri="{BB962C8B-B14F-4D97-AF65-F5344CB8AC3E}">
        <p14:creationId xmlns:p14="http://schemas.microsoft.com/office/powerpoint/2010/main" val="3249669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7923" y="327869"/>
            <a:ext cx="8739962" cy="445169"/>
          </a:xfrm>
        </p:spPr>
        <p:txBody>
          <a:bodyPr>
            <a:noAutofit/>
          </a:bodyPr>
          <a:lstStyle/>
          <a:p>
            <a:r>
              <a:rPr lang="ru-RU" sz="2400" b="1" dirty="0"/>
              <a:t>Прежде чем предпринимать шаги, надо определиться:</a:t>
            </a:r>
            <a:endParaRPr lang="en-US" sz="2400" b="1" dirty="0"/>
          </a:p>
        </p:txBody>
      </p:sp>
      <p:sp>
        <p:nvSpPr>
          <p:cNvPr id="3" name="Содержимое 2"/>
          <p:cNvSpPr>
            <a:spLocks noGrp="1"/>
          </p:cNvSpPr>
          <p:nvPr>
            <p:ph idx="1"/>
          </p:nvPr>
        </p:nvSpPr>
        <p:spPr>
          <a:xfrm>
            <a:off x="568758" y="1111292"/>
            <a:ext cx="8178293" cy="3481754"/>
          </a:xfrm>
        </p:spPr>
        <p:txBody>
          <a:bodyPr>
            <a:normAutofit fontScale="92500" lnSpcReduction="20000"/>
          </a:bodyPr>
          <a:lstStyle/>
          <a:p>
            <a:pPr marL="0" indent="0">
              <a:buNone/>
              <a:defRPr/>
            </a:pPr>
            <a:r>
              <a:rPr lang="ru-RU" dirty="0">
                <a:solidFill>
                  <a:schemeClr val="tx2"/>
                </a:solidFill>
              </a:rPr>
              <a:t>А</a:t>
            </a:r>
            <a:r>
              <a:rPr lang="en-GB" dirty="0">
                <a:solidFill>
                  <a:schemeClr val="tx2"/>
                </a:solidFill>
              </a:rPr>
              <a:t>.</a:t>
            </a:r>
            <a:r>
              <a:rPr lang="ru-RU" dirty="0">
                <a:solidFill>
                  <a:schemeClr val="tx2"/>
                </a:solidFill>
              </a:rPr>
              <a:t> </a:t>
            </a:r>
            <a:r>
              <a:rPr lang="ru-RU" dirty="0"/>
              <a:t>1) Кто ваша аудитория сейчас? </a:t>
            </a:r>
            <a:r>
              <a:rPr lang="ru-RU" sz="1500" i="1" dirty="0"/>
              <a:t>По географическому признаку, по тематике исследований, на уровне читателей, авторов (авторы=читатели?), </a:t>
            </a:r>
            <a:r>
              <a:rPr lang="en-GB" sz="1500" i="1" dirty="0"/>
              <a:t>h-index </a:t>
            </a:r>
            <a:endParaRPr lang="ru-RU" sz="1500" i="1" dirty="0"/>
          </a:p>
          <a:p>
            <a:pPr marL="0" indent="0">
              <a:buNone/>
              <a:defRPr/>
            </a:pPr>
            <a:r>
              <a:rPr lang="ru-RU" dirty="0"/>
              <a:t>2) Кто ваша редколлегия? </a:t>
            </a:r>
            <a:r>
              <a:rPr lang="ru-RU" sz="1500" i="1" dirty="0"/>
              <a:t>По географическому признаку, по тематике исследований</a:t>
            </a:r>
            <a:r>
              <a:rPr lang="en-GB" sz="1500" i="1" dirty="0"/>
              <a:t>, h-index</a:t>
            </a:r>
            <a:r>
              <a:rPr lang="en-GB" i="1" dirty="0"/>
              <a:t> </a:t>
            </a:r>
            <a:endParaRPr lang="ru-RU" i="1" dirty="0"/>
          </a:p>
          <a:p>
            <a:pPr marL="0" indent="0">
              <a:buNone/>
              <a:defRPr/>
            </a:pPr>
            <a:r>
              <a:rPr lang="ru-RU" dirty="0"/>
              <a:t>3) Как цитируются ваши статьи? </a:t>
            </a:r>
            <a:r>
              <a:rPr lang="ru-RU" sz="1500" i="1" dirty="0"/>
              <a:t>Кол-во ссылок, кол-во просмотров, по географическому признаку, по тематике</a:t>
            </a:r>
            <a:r>
              <a:rPr lang="en-GB" sz="1500" i="1" dirty="0"/>
              <a:t>, SNIP/SJR/</a:t>
            </a:r>
            <a:r>
              <a:rPr lang="en-GB" sz="1500" i="1" dirty="0" err="1"/>
              <a:t>CiteScore</a:t>
            </a:r>
            <a:r>
              <a:rPr lang="en-GB" sz="1500" i="1" dirty="0"/>
              <a:t> </a:t>
            </a:r>
            <a:r>
              <a:rPr lang="ru-RU" sz="1500" i="1" dirty="0"/>
              <a:t>цитирующих журналов</a:t>
            </a:r>
          </a:p>
          <a:p>
            <a:pPr marL="0" indent="0">
              <a:buNone/>
              <a:defRPr/>
            </a:pPr>
            <a:endParaRPr lang="ru-RU" sz="1575" i="1" dirty="0"/>
          </a:p>
          <a:p>
            <a:pPr marL="0" indent="0">
              <a:buNone/>
              <a:defRPr/>
            </a:pPr>
            <a:r>
              <a:rPr lang="en-GB" dirty="0">
                <a:solidFill>
                  <a:schemeClr val="tx2"/>
                </a:solidFill>
              </a:rPr>
              <a:t>B. </a:t>
            </a:r>
            <a:r>
              <a:rPr lang="en-GB" dirty="0"/>
              <a:t>1) </a:t>
            </a:r>
            <a:r>
              <a:rPr lang="ru-RU" dirty="0"/>
              <a:t>Какой вы хотите видеть вашу аудиторию через год-два? </a:t>
            </a:r>
            <a:r>
              <a:rPr lang="ru-RU" sz="1500" i="1" dirty="0"/>
              <a:t>По географическому признаку, по тематике исследований, на уровне читателей, авторов (авторы=читатели?), </a:t>
            </a:r>
            <a:r>
              <a:rPr lang="en-GB" sz="1500" i="1" dirty="0"/>
              <a:t>h-index </a:t>
            </a:r>
            <a:endParaRPr lang="ru-RU" sz="1500" i="1" dirty="0"/>
          </a:p>
          <a:p>
            <a:pPr marL="0" indent="0">
              <a:buNone/>
              <a:defRPr/>
            </a:pPr>
            <a:r>
              <a:rPr lang="en-GB" dirty="0"/>
              <a:t>2) </a:t>
            </a:r>
            <a:r>
              <a:rPr lang="ru-RU" dirty="0"/>
              <a:t>Какой вы хотите видеть вашу редколлегию через год-два? </a:t>
            </a:r>
            <a:r>
              <a:rPr lang="ru-RU" sz="1500" i="1" dirty="0"/>
              <a:t>По географическому признаку, по тематике исследований, по </a:t>
            </a:r>
            <a:r>
              <a:rPr lang="en-GB" sz="1500" i="1" dirty="0"/>
              <a:t>h-index</a:t>
            </a:r>
            <a:r>
              <a:rPr lang="ru-RU" sz="1500" i="1" dirty="0"/>
              <a:t> </a:t>
            </a:r>
            <a:endParaRPr lang="en-GB" sz="1500" i="1" dirty="0"/>
          </a:p>
          <a:p>
            <a:pPr marL="0" indent="0">
              <a:buNone/>
              <a:defRPr/>
            </a:pPr>
            <a:r>
              <a:rPr lang="en-GB" dirty="0"/>
              <a:t>3) </a:t>
            </a:r>
            <a:r>
              <a:rPr lang="ru-RU" dirty="0"/>
              <a:t>Какой вы хотите видеть цитируемость ваших статей через год-два? </a:t>
            </a:r>
            <a:r>
              <a:rPr lang="ru-RU" sz="1500" i="1" dirty="0"/>
              <a:t>Кол-во ссылок, кол-во просмотров, по географическому признаку, по тематике</a:t>
            </a:r>
            <a:r>
              <a:rPr lang="en-GB" sz="1500" i="1" dirty="0"/>
              <a:t>, SNIP/SJR/</a:t>
            </a:r>
            <a:r>
              <a:rPr lang="en-GB" sz="1500" i="1" dirty="0" err="1"/>
              <a:t>CiteScore</a:t>
            </a:r>
            <a:r>
              <a:rPr lang="en-GB" sz="1500" i="1" dirty="0"/>
              <a:t> </a:t>
            </a:r>
            <a:r>
              <a:rPr lang="ru-RU" sz="1500" i="1" dirty="0"/>
              <a:t>цитирующих журналов и т.п.</a:t>
            </a:r>
          </a:p>
          <a:p>
            <a:pPr marL="0" indent="0">
              <a:buNone/>
              <a:defRPr/>
            </a:pPr>
            <a:endParaRPr lang="ru-RU" i="1" dirty="0"/>
          </a:p>
          <a:p>
            <a:pPr indent="-257175">
              <a:defRPr/>
            </a:pPr>
            <a:endParaRPr lang="ru-RU" dirty="0"/>
          </a:p>
        </p:txBody>
      </p:sp>
    </p:spTree>
    <p:extLst>
      <p:ext uri="{BB962C8B-B14F-4D97-AF65-F5344CB8AC3E}">
        <p14:creationId xmlns:p14="http://schemas.microsoft.com/office/powerpoint/2010/main" val="3227040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3206" y="377427"/>
            <a:ext cx="6172200" cy="421556"/>
          </a:xfrm>
        </p:spPr>
        <p:txBody>
          <a:bodyPr>
            <a:normAutofit fontScale="90000"/>
          </a:bodyPr>
          <a:lstStyle/>
          <a:p>
            <a:r>
              <a:rPr lang="ru-RU" b="1" dirty="0"/>
              <a:t>Результат</a:t>
            </a:r>
            <a:endParaRPr lang="en-US" b="1" dirty="0"/>
          </a:p>
        </p:txBody>
      </p:sp>
      <p:sp>
        <p:nvSpPr>
          <p:cNvPr id="2" name="Content Placeholder 1"/>
          <p:cNvSpPr>
            <a:spLocks noGrp="1"/>
          </p:cNvSpPr>
          <p:nvPr>
            <p:ph idx="1"/>
          </p:nvPr>
        </p:nvSpPr>
        <p:spPr>
          <a:xfrm>
            <a:off x="1485900" y="1371601"/>
            <a:ext cx="6172200" cy="3394472"/>
          </a:xfrm>
        </p:spPr>
        <p:txBody>
          <a:bodyPr>
            <a:normAutofit/>
          </a:bodyPr>
          <a:lstStyle/>
          <a:p>
            <a:pPr marL="65151" indent="0">
              <a:buNone/>
            </a:pPr>
            <a:r>
              <a:rPr lang="ru-RU" dirty="0"/>
              <a:t>Ответы на эти вопросы помогут вам определиться с:</a:t>
            </a:r>
          </a:p>
          <a:p>
            <a:pPr>
              <a:buFontTx/>
              <a:buChar char="-"/>
            </a:pPr>
            <a:r>
              <a:rPr lang="ru-RU" dirty="0"/>
              <a:t>Географией</a:t>
            </a:r>
          </a:p>
          <a:p>
            <a:pPr>
              <a:buFontTx/>
              <a:buChar char="-"/>
            </a:pPr>
            <a:r>
              <a:rPr lang="ru-RU" dirty="0"/>
              <a:t>Тематикой</a:t>
            </a:r>
          </a:p>
          <a:p>
            <a:pPr>
              <a:buFontTx/>
              <a:buChar char="-"/>
            </a:pPr>
            <a:r>
              <a:rPr lang="ru-RU" dirty="0"/>
              <a:t>Уровнем</a:t>
            </a:r>
          </a:p>
          <a:p>
            <a:pPr marL="65151" indent="0">
              <a:buNone/>
            </a:pPr>
            <a:endParaRPr lang="ru-RU" dirty="0"/>
          </a:p>
          <a:p>
            <a:pPr marL="65151" indent="0">
              <a:buNone/>
            </a:pPr>
            <a:r>
              <a:rPr lang="ru-RU" u="sng" dirty="0"/>
              <a:t>с базами/индексами, в которые вы хотите попасть, в которые реально попасть и которые помогут вам в эффективном планировании дальнейшего развития вашего журнала</a:t>
            </a:r>
            <a:endParaRPr lang="en-US" u="sng" dirty="0"/>
          </a:p>
        </p:txBody>
      </p:sp>
    </p:spTree>
    <p:extLst>
      <p:ext uri="{BB962C8B-B14F-4D97-AF65-F5344CB8AC3E}">
        <p14:creationId xmlns:p14="http://schemas.microsoft.com/office/powerpoint/2010/main" val="371574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63075" y="2603106"/>
            <a:ext cx="2993099" cy="1631099"/>
            <a:chOff x="533400" y="3218560"/>
            <a:chExt cx="3990799" cy="2174798"/>
          </a:xfrm>
        </p:grpSpPr>
        <p:pic>
          <p:nvPicPr>
            <p:cNvPr id="2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065" y="4049151"/>
              <a:ext cx="797848" cy="549471"/>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3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9345" y="4096806"/>
              <a:ext cx="1326626" cy="45416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0" descr="Organisation for Economic Co-operation and Develop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391185"/>
              <a:ext cx="1552216" cy="5712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untconflictmgmtreu.files.wordpress.com/2011/02/nsf.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9215" y="3218560"/>
              <a:ext cx="797848" cy="7978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cyprus-mail.com/wp-content/uploads/2014/01/erc_logo_long.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690" t="5873" r="23986" b="16134"/>
            <a:stretch/>
          </p:blipFill>
          <p:spPr bwMode="auto">
            <a:xfrm>
              <a:off x="3144212" y="3296608"/>
              <a:ext cx="838201" cy="7198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forschungsinfo.de/kerndatensatz/img/logos/logo_ifq_oben_mini2.png"/>
            <p:cNvPicPr>
              <a:picLocks noChangeAspect="1" noChangeArrowheads="1"/>
            </p:cNvPicPr>
            <p:nvPr/>
          </p:nvPicPr>
          <p:blipFill rotWithShape="1">
            <a:blip r:embed="rId8">
              <a:clrChange>
                <a:clrFrom>
                  <a:srgbClr val="F2F9FF"/>
                </a:clrFrom>
                <a:clrTo>
                  <a:srgbClr val="F2F9FF">
                    <a:alpha val="0"/>
                  </a:srgbClr>
                </a:clrTo>
              </a:clrChange>
              <a:extLst>
                <a:ext uri="{28A0092B-C50C-407E-A947-70E740481C1C}">
                  <a14:useLocalDpi xmlns:a14="http://schemas.microsoft.com/office/drawing/2010/main" val="0"/>
                </a:ext>
              </a:extLst>
            </a:blip>
            <a:srcRect t="47917"/>
            <a:stretch/>
          </p:blipFill>
          <p:spPr bwMode="auto">
            <a:xfrm>
              <a:off x="1666843" y="4076732"/>
              <a:ext cx="952500" cy="3968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a:stretch>
              <a:fillRect/>
            </a:stretch>
          </p:blipFill>
          <p:spPr>
            <a:xfrm>
              <a:off x="2876546" y="4773699"/>
              <a:ext cx="632518" cy="575753"/>
            </a:xfrm>
            <a:prstGeom prst="rect">
              <a:avLst/>
            </a:prstGeom>
          </p:spPr>
        </p:pic>
        <p:pic>
          <p:nvPicPr>
            <p:cNvPr id="5128" name="Picture 8" descr="ISTIC - UNESCO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279" y="4725212"/>
              <a:ext cx="2052731" cy="6073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ational Research Foundation of korea_logo"/>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244" t="13339" r="12527" b="15516"/>
            <a:stretch/>
          </p:blipFill>
          <p:spPr bwMode="auto">
            <a:xfrm>
              <a:off x="3715477" y="4729791"/>
              <a:ext cx="808722" cy="663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47401" y="2414262"/>
            <a:ext cx="2645886" cy="1546577"/>
          </a:xfrm>
          <a:prstGeom prst="rect">
            <a:avLst/>
          </a:prstGeom>
        </p:spPr>
        <p:txBody>
          <a:bodyPr wrap="square">
            <a:spAutoFit/>
          </a:bodyPr>
          <a:lstStyle/>
          <a:p>
            <a:pPr fontAlgn="base">
              <a:spcBef>
                <a:spcPct val="0"/>
              </a:spcBef>
              <a:spcAft>
                <a:spcPct val="0"/>
              </a:spcAft>
            </a:pPr>
            <a:r>
              <a:rPr lang="ru-RU" altLang="en-US" sz="1350" b="1" spc="113" dirty="0">
                <a:solidFill>
                  <a:srgbClr val="FF8200"/>
                </a:solidFill>
                <a:latin typeface="Calibri Light" panose="020F0302020204030204" pitchFamily="34" charset="0"/>
              </a:rPr>
              <a:t>ОЦЕНКА НАУКИ</a:t>
            </a:r>
            <a:endParaRPr lang="ru-RU" altLang="en-US" sz="1350" b="1" dirty="0">
              <a:solidFill>
                <a:srgbClr val="53565A"/>
              </a:solidFill>
              <a:latin typeface="Calibri Light" panose="020F0302020204030204" pitchFamily="34" charset="0"/>
            </a:endParaRPr>
          </a:p>
          <a:p>
            <a:pPr fontAlgn="base">
              <a:spcBef>
                <a:spcPct val="0"/>
              </a:spcBef>
              <a:spcAft>
                <a:spcPct val="0"/>
              </a:spcAft>
            </a:pPr>
            <a:endParaRPr lang="ru-RU" altLang="en-US" sz="1350" b="1" dirty="0">
              <a:solidFill>
                <a:srgbClr val="53565A"/>
              </a:solidFill>
              <a:latin typeface="Calibri Light" panose="020F0302020204030204" pitchFamily="34" charset="0"/>
            </a:endParaRPr>
          </a:p>
          <a:p>
            <a:pPr fontAlgn="base">
              <a:spcBef>
                <a:spcPct val="0"/>
              </a:spcBef>
              <a:spcAft>
                <a:spcPct val="0"/>
              </a:spcAft>
            </a:pPr>
            <a:endParaRPr lang="ru-RU" altLang="en-US" sz="1350" b="1" dirty="0">
              <a:solidFill>
                <a:srgbClr val="53565A"/>
              </a:solidFill>
              <a:latin typeface="Calibri Light" panose="020F0302020204030204" pitchFamily="34" charset="0"/>
            </a:endParaRPr>
          </a:p>
          <a:p>
            <a:pPr fontAlgn="base">
              <a:spcBef>
                <a:spcPct val="0"/>
              </a:spcBef>
              <a:spcAft>
                <a:spcPct val="0"/>
              </a:spcAft>
            </a:pPr>
            <a:endParaRPr lang="ru-RU" altLang="en-US" sz="1350" b="1" dirty="0">
              <a:solidFill>
                <a:srgbClr val="53565A"/>
              </a:solidFill>
              <a:latin typeface="Calibri Light" panose="020F0302020204030204" pitchFamily="34" charset="0"/>
            </a:endParaRPr>
          </a:p>
          <a:p>
            <a:pPr fontAlgn="base">
              <a:spcBef>
                <a:spcPct val="0"/>
              </a:spcBef>
              <a:spcAft>
                <a:spcPct val="0"/>
              </a:spcAft>
            </a:pPr>
            <a:endParaRPr lang="ru-RU" altLang="en-US" sz="1350" b="1" dirty="0">
              <a:solidFill>
                <a:srgbClr val="53565A"/>
              </a:solidFill>
              <a:latin typeface="Calibri Light" panose="020F0302020204030204" pitchFamily="34" charset="0"/>
            </a:endParaRPr>
          </a:p>
          <a:p>
            <a:pPr fontAlgn="base">
              <a:spcBef>
                <a:spcPct val="0"/>
              </a:spcBef>
              <a:spcAft>
                <a:spcPct val="0"/>
              </a:spcAft>
            </a:pPr>
            <a:endParaRPr lang="ru-RU" altLang="en-US" sz="1350" b="1" dirty="0">
              <a:solidFill>
                <a:srgbClr val="53565A"/>
              </a:solidFill>
              <a:latin typeface="Calibri Light" panose="020F0302020204030204" pitchFamily="34" charset="0"/>
            </a:endParaRPr>
          </a:p>
          <a:p>
            <a:pPr fontAlgn="base">
              <a:spcBef>
                <a:spcPct val="0"/>
              </a:spcBef>
              <a:spcAft>
                <a:spcPct val="0"/>
              </a:spcAft>
            </a:pPr>
            <a:endParaRPr lang="ru-RU" altLang="en-US" sz="1350" b="1" dirty="0">
              <a:solidFill>
                <a:srgbClr val="53565A"/>
              </a:solidFill>
              <a:latin typeface="Calibri Light" panose="020F0302020204030204" pitchFamily="34" charset="0"/>
            </a:endParaRPr>
          </a:p>
        </p:txBody>
      </p:sp>
      <p:sp>
        <p:nvSpPr>
          <p:cNvPr id="130050" name="Text Box 2"/>
          <p:cNvSpPr txBox="1">
            <a:spLocks noChangeArrowheads="1"/>
          </p:cNvSpPr>
          <p:nvPr/>
        </p:nvSpPr>
        <p:spPr bwMode="auto">
          <a:xfrm>
            <a:off x="391187" y="685907"/>
            <a:ext cx="3300413"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ru-RU" altLang="en-US" sz="1350" b="1" spc="113" dirty="0">
                <a:solidFill>
                  <a:srgbClr val="FF8200"/>
                </a:solidFill>
                <a:latin typeface="Calibri Light" panose="020F0302020204030204" pitchFamily="34" charset="0"/>
              </a:rPr>
              <a:t>ИСТОЧНИКИ</a:t>
            </a:r>
          </a:p>
          <a:p>
            <a:pPr eaLnBrk="1" fontAlgn="base" hangingPunct="1">
              <a:spcBef>
                <a:spcPct val="0"/>
              </a:spcBef>
              <a:spcAft>
                <a:spcPct val="0"/>
              </a:spcAft>
            </a:pPr>
            <a:endParaRPr lang="ru-RU" altLang="en-US" sz="1350" dirty="0">
              <a:solidFill>
                <a:srgbClr val="53565A"/>
              </a:solidFill>
              <a:latin typeface="Calibri Light" panose="020F0302020204030204" pitchFamily="34" charset="0"/>
            </a:endParaRPr>
          </a:p>
          <a:p>
            <a:pPr eaLnBrk="1" fontAlgn="base" hangingPunct="1">
              <a:spcBef>
                <a:spcPct val="0"/>
              </a:spcBef>
              <a:spcAft>
                <a:spcPct val="0"/>
              </a:spcAft>
            </a:pPr>
            <a:endParaRPr lang="ru-RU" altLang="en-US" sz="1350" dirty="0">
              <a:solidFill>
                <a:srgbClr val="53565A"/>
              </a:solidFill>
              <a:latin typeface="Calibri Light" panose="020F0302020204030204" pitchFamily="34" charset="0"/>
            </a:endParaRPr>
          </a:p>
          <a:p>
            <a:pPr eaLnBrk="1" fontAlgn="base" hangingPunct="1">
              <a:spcBef>
                <a:spcPct val="0"/>
              </a:spcBef>
              <a:spcAft>
                <a:spcPct val="0"/>
              </a:spcAft>
            </a:pPr>
            <a:endParaRPr lang="ru-RU" altLang="en-US" sz="1350" dirty="0">
              <a:solidFill>
                <a:srgbClr val="53565A"/>
              </a:solidFill>
              <a:latin typeface="Calibri Light" panose="020F0302020204030204" pitchFamily="34" charset="0"/>
            </a:endParaRPr>
          </a:p>
          <a:p>
            <a:pPr eaLnBrk="1" fontAlgn="base" hangingPunct="1">
              <a:spcBef>
                <a:spcPct val="0"/>
              </a:spcBef>
              <a:spcAft>
                <a:spcPct val="0"/>
              </a:spcAft>
            </a:pPr>
            <a:endParaRPr lang="ru-RU" altLang="en-US" sz="1350" dirty="0">
              <a:solidFill>
                <a:srgbClr val="53565A"/>
              </a:solidFill>
              <a:latin typeface="Calibri Light" panose="020F0302020204030204" pitchFamily="34" charset="0"/>
            </a:endParaRPr>
          </a:p>
        </p:txBody>
      </p:sp>
      <p:sp>
        <p:nvSpPr>
          <p:cNvPr id="130051" name="Rectangle 3"/>
          <p:cNvSpPr>
            <a:spLocks noChangeArrowheads="1"/>
          </p:cNvSpPr>
          <p:nvPr/>
        </p:nvSpPr>
        <p:spPr bwMode="auto">
          <a:xfrm>
            <a:off x="447401" y="942224"/>
            <a:ext cx="3369469"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GB" altLang="en-US" sz="1200" b="1" dirty="0">
                <a:solidFill>
                  <a:srgbClr val="53565A"/>
                </a:solidFill>
                <a:latin typeface="Calibri" panose="020F0502020204030204" pitchFamily="34" charset="0"/>
              </a:rPr>
              <a:t>23,000+</a:t>
            </a:r>
            <a:r>
              <a:rPr lang="en-GB" altLang="en-US" sz="1200" dirty="0">
                <a:solidFill>
                  <a:srgbClr val="53565A"/>
                </a:solidFill>
                <a:latin typeface="Calibri" panose="020F0502020204030204" pitchFamily="34" charset="0"/>
              </a:rPr>
              <a:t> </a:t>
            </a:r>
            <a:r>
              <a:rPr lang="ru-RU" altLang="en-US" sz="1200" dirty="0">
                <a:solidFill>
                  <a:srgbClr val="53565A"/>
                </a:solidFill>
                <a:latin typeface="Calibri" panose="020F0502020204030204" pitchFamily="34" charset="0"/>
              </a:rPr>
              <a:t>рецензируемых изданий</a:t>
            </a:r>
          </a:p>
          <a:p>
            <a:pPr eaLnBrk="1" fontAlgn="base" hangingPunct="1">
              <a:spcBef>
                <a:spcPct val="0"/>
              </a:spcBef>
              <a:spcAft>
                <a:spcPct val="0"/>
              </a:spcAft>
            </a:pPr>
            <a:r>
              <a:rPr lang="ru-RU" altLang="en-US" sz="1200" b="1" dirty="0">
                <a:solidFill>
                  <a:srgbClr val="53565A"/>
                </a:solidFill>
                <a:latin typeface="Calibri" panose="020F0502020204030204" pitchFamily="34" charset="0"/>
              </a:rPr>
              <a:t>5,</a:t>
            </a:r>
            <a:r>
              <a:rPr lang="en-GB" altLang="en-US" sz="1200" b="1" dirty="0">
                <a:solidFill>
                  <a:srgbClr val="53565A"/>
                </a:solidFill>
                <a:latin typeface="Calibri" panose="020F0502020204030204" pitchFamily="34" charset="0"/>
              </a:rPr>
              <a:t>000+</a:t>
            </a:r>
            <a:r>
              <a:rPr lang="en-GB" altLang="en-US" sz="1200" dirty="0">
                <a:solidFill>
                  <a:srgbClr val="53565A"/>
                </a:solidFill>
                <a:latin typeface="Calibri" panose="020F0502020204030204" pitchFamily="34" charset="0"/>
              </a:rPr>
              <a:t> </a:t>
            </a:r>
            <a:r>
              <a:rPr lang="ru-RU" altLang="en-US" sz="1200" dirty="0">
                <a:solidFill>
                  <a:srgbClr val="53565A"/>
                </a:solidFill>
                <a:latin typeface="Calibri" panose="020F0502020204030204" pitchFamily="34" charset="0"/>
              </a:rPr>
              <a:t>издателей из </a:t>
            </a:r>
            <a:r>
              <a:rPr lang="en-GB" altLang="en-US" sz="1200" dirty="0">
                <a:solidFill>
                  <a:srgbClr val="53565A"/>
                </a:solidFill>
                <a:latin typeface="Calibri" panose="020F0502020204030204" pitchFamily="34" charset="0"/>
              </a:rPr>
              <a:t>105 </a:t>
            </a:r>
            <a:r>
              <a:rPr lang="ru-RU" altLang="en-US" sz="1200" dirty="0">
                <a:solidFill>
                  <a:srgbClr val="53565A"/>
                </a:solidFill>
                <a:latin typeface="Calibri" panose="020F0502020204030204" pitchFamily="34" charset="0"/>
              </a:rPr>
              <a:t>стран</a:t>
            </a:r>
            <a:endParaRPr lang="en-GB" altLang="en-US" sz="1200" dirty="0">
              <a:solidFill>
                <a:srgbClr val="53565A"/>
              </a:solidFill>
              <a:latin typeface="Calibri" panose="020F0502020204030204" pitchFamily="34" charset="0"/>
            </a:endParaRPr>
          </a:p>
          <a:p>
            <a:pPr eaLnBrk="1" fontAlgn="base" hangingPunct="1">
              <a:spcBef>
                <a:spcPct val="0"/>
              </a:spcBef>
              <a:spcAft>
                <a:spcPct val="0"/>
              </a:spcAft>
            </a:pPr>
            <a:r>
              <a:rPr lang="en-GB" altLang="en-US" sz="1200" b="1" dirty="0">
                <a:solidFill>
                  <a:srgbClr val="53565A"/>
                </a:solidFill>
                <a:latin typeface="Calibri" panose="020F0502020204030204" pitchFamily="34" charset="0"/>
              </a:rPr>
              <a:t>200</a:t>
            </a:r>
            <a:r>
              <a:rPr lang="ru-RU" altLang="en-US" sz="1200" b="1" dirty="0">
                <a:solidFill>
                  <a:srgbClr val="53565A"/>
                </a:solidFill>
                <a:latin typeface="Calibri" panose="020F0502020204030204" pitchFamily="34" charset="0"/>
              </a:rPr>
              <a:t>,000+</a:t>
            </a:r>
            <a:r>
              <a:rPr lang="ru-RU" altLang="en-US" sz="1200" dirty="0">
                <a:solidFill>
                  <a:srgbClr val="53565A"/>
                </a:solidFill>
                <a:latin typeface="Calibri" panose="020F0502020204030204" pitchFamily="34" charset="0"/>
              </a:rPr>
              <a:t> книг и книжных серий</a:t>
            </a:r>
          </a:p>
          <a:p>
            <a:pPr eaLnBrk="1" fontAlgn="base" hangingPunct="1">
              <a:spcBef>
                <a:spcPct val="0"/>
              </a:spcBef>
              <a:spcAft>
                <a:spcPct val="0"/>
              </a:spcAft>
            </a:pPr>
            <a:r>
              <a:rPr lang="ru-RU" altLang="en-US" sz="1200" b="1" dirty="0">
                <a:solidFill>
                  <a:srgbClr val="53565A"/>
                </a:solidFill>
                <a:latin typeface="Calibri" panose="020F0502020204030204" pitchFamily="34" charset="0"/>
              </a:rPr>
              <a:t>2</a:t>
            </a:r>
            <a:r>
              <a:rPr lang="en-GB" altLang="en-US" sz="1200" b="1" dirty="0">
                <a:solidFill>
                  <a:srgbClr val="53565A"/>
                </a:solidFill>
                <a:latin typeface="Calibri" panose="020F0502020204030204" pitchFamily="34" charset="0"/>
              </a:rPr>
              <a:t>5</a:t>
            </a:r>
            <a:r>
              <a:rPr lang="ru-RU" altLang="en-US" sz="1200" b="1" dirty="0">
                <a:solidFill>
                  <a:srgbClr val="53565A"/>
                </a:solidFill>
                <a:latin typeface="Calibri" panose="020F0502020204030204" pitchFamily="34" charset="0"/>
              </a:rPr>
              <a:t>+</a:t>
            </a:r>
            <a:r>
              <a:rPr lang="en-GB" altLang="en-US" sz="1200" b="1" dirty="0">
                <a:solidFill>
                  <a:srgbClr val="53565A"/>
                </a:solidFill>
                <a:latin typeface="Calibri" panose="020F0502020204030204" pitchFamily="34" charset="0"/>
              </a:rPr>
              <a:t> </a:t>
            </a:r>
            <a:r>
              <a:rPr lang="ru-RU" altLang="en-US" sz="1200" b="1" dirty="0">
                <a:solidFill>
                  <a:srgbClr val="53565A"/>
                </a:solidFill>
                <a:latin typeface="Calibri" panose="020F0502020204030204" pitchFamily="34" charset="0"/>
              </a:rPr>
              <a:t>млн</a:t>
            </a:r>
            <a:r>
              <a:rPr lang="en-GB" altLang="en-US" sz="1200" b="1" dirty="0">
                <a:solidFill>
                  <a:srgbClr val="53565A"/>
                </a:solidFill>
                <a:latin typeface="Calibri" panose="020F0502020204030204" pitchFamily="34" charset="0"/>
              </a:rPr>
              <a:t> </a:t>
            </a:r>
            <a:r>
              <a:rPr lang="ru-RU" altLang="en-US" sz="1200" dirty="0">
                <a:solidFill>
                  <a:srgbClr val="53565A"/>
                </a:solidFill>
                <a:latin typeface="Calibri" panose="020F0502020204030204" pitchFamily="34" charset="0"/>
              </a:rPr>
              <a:t>патентов</a:t>
            </a:r>
            <a:endParaRPr lang="en-GB" altLang="en-US" sz="1200" dirty="0">
              <a:solidFill>
                <a:srgbClr val="53565A"/>
              </a:solidFill>
              <a:latin typeface="Calibri" panose="020F0502020204030204" pitchFamily="34" charset="0"/>
            </a:endParaRPr>
          </a:p>
          <a:p>
            <a:pPr>
              <a:buClr>
                <a:srgbClr val="046799"/>
              </a:buClr>
            </a:pPr>
            <a:r>
              <a:rPr lang="ru-RU" sz="1050" dirty="0">
                <a:solidFill>
                  <a:srgbClr val="53565A"/>
                </a:solidFill>
                <a:latin typeface="Calibri" panose="020F0502020204030204" pitchFamily="34" charset="0"/>
              </a:rPr>
              <a:t>Журнальные метрики:</a:t>
            </a:r>
          </a:p>
          <a:p>
            <a:pPr>
              <a:buClr>
                <a:srgbClr val="046799"/>
              </a:buClr>
            </a:pPr>
            <a:r>
              <a:rPr lang="en-US" sz="1050" dirty="0">
                <a:solidFill>
                  <a:srgbClr val="53565A"/>
                </a:solidFill>
                <a:latin typeface="Calibri" panose="020F0502020204030204" pitchFamily="34" charset="0"/>
              </a:rPr>
              <a:t>SNIP: The Source-Normalized Impact per Paper</a:t>
            </a:r>
            <a:endParaRPr lang="ru-RU" sz="1050" dirty="0">
              <a:solidFill>
                <a:srgbClr val="53565A"/>
              </a:solidFill>
              <a:latin typeface="Calibri" panose="020F0502020204030204" pitchFamily="34" charset="0"/>
            </a:endParaRPr>
          </a:p>
          <a:p>
            <a:pPr>
              <a:buClr>
                <a:srgbClr val="046799"/>
              </a:buClr>
            </a:pPr>
            <a:r>
              <a:rPr lang="en-US" sz="1050" dirty="0">
                <a:solidFill>
                  <a:srgbClr val="53565A"/>
                </a:solidFill>
                <a:latin typeface="Calibri" panose="020F0502020204030204" pitchFamily="34" charset="0"/>
              </a:rPr>
              <a:t>SJR: The </a:t>
            </a:r>
            <a:r>
              <a:rPr lang="en-US" sz="1050" dirty="0" err="1">
                <a:solidFill>
                  <a:srgbClr val="53565A"/>
                </a:solidFill>
                <a:latin typeface="Calibri" panose="020F0502020204030204" pitchFamily="34" charset="0"/>
              </a:rPr>
              <a:t>SCImago</a:t>
            </a:r>
            <a:r>
              <a:rPr lang="en-US" sz="1050" dirty="0">
                <a:solidFill>
                  <a:srgbClr val="53565A"/>
                </a:solidFill>
                <a:latin typeface="Calibri" panose="020F0502020204030204" pitchFamily="34" charset="0"/>
              </a:rPr>
              <a:t> Journal Rank</a:t>
            </a:r>
            <a:endParaRPr lang="ru-RU" sz="1050" dirty="0">
              <a:solidFill>
                <a:srgbClr val="53565A"/>
              </a:solidFill>
              <a:latin typeface="Calibri" panose="020F0502020204030204" pitchFamily="34" charset="0"/>
            </a:endParaRPr>
          </a:p>
          <a:p>
            <a:pPr>
              <a:buClr>
                <a:srgbClr val="046799"/>
              </a:buClr>
            </a:pPr>
            <a:r>
              <a:rPr lang="en-GB" sz="1050" dirty="0" err="1">
                <a:solidFill>
                  <a:srgbClr val="53565A"/>
                </a:solidFill>
                <a:latin typeface="Calibri" panose="020F0502020204030204" pitchFamily="34" charset="0"/>
              </a:rPr>
              <a:t>CiteScore</a:t>
            </a:r>
            <a:endParaRPr lang="ru-RU" sz="1050" dirty="0">
              <a:solidFill>
                <a:srgbClr val="53565A"/>
              </a:solidFill>
              <a:latin typeface="Calibri" panose="020F0502020204030204" pitchFamily="34" charset="0"/>
            </a:endParaRPr>
          </a:p>
          <a:p>
            <a:pPr>
              <a:buClr>
                <a:srgbClr val="046799"/>
              </a:buClr>
            </a:pPr>
            <a:endParaRPr lang="ru-RU" sz="1200" dirty="0">
              <a:solidFill>
                <a:srgbClr val="53565A"/>
              </a:solidFill>
              <a:latin typeface="Calibri" panose="020F0502020204030204" pitchFamily="34" charset="0"/>
            </a:endParaRPr>
          </a:p>
          <a:p>
            <a:pPr eaLnBrk="1" fontAlgn="base" hangingPunct="1">
              <a:spcBef>
                <a:spcPct val="0"/>
              </a:spcBef>
              <a:spcAft>
                <a:spcPct val="0"/>
              </a:spcAft>
            </a:pPr>
            <a:endParaRPr lang="ru-RU" altLang="en-US" sz="1350" dirty="0">
              <a:solidFill>
                <a:srgbClr val="53565A"/>
              </a:solidFill>
              <a:latin typeface="Calibri" panose="020F0502020204030204" pitchFamily="34" charset="0"/>
            </a:endParaRPr>
          </a:p>
        </p:txBody>
      </p:sp>
      <p:sp>
        <p:nvSpPr>
          <p:cNvPr id="2"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pic>
        <p:nvPicPr>
          <p:cNvPr id="4" name="Picture 3"/>
          <p:cNvPicPr>
            <a:picLocks noChangeAspect="1"/>
          </p:cNvPicPr>
          <p:nvPr/>
        </p:nvPicPr>
        <p:blipFill>
          <a:blip r:embed="rId12"/>
          <a:stretch>
            <a:fillRect/>
          </a:stretch>
        </p:blipFill>
        <p:spPr>
          <a:xfrm>
            <a:off x="5109748" y="340907"/>
            <a:ext cx="3155294" cy="1781873"/>
          </a:xfrm>
          <a:prstGeom prst="rect">
            <a:avLst/>
          </a:prstGeom>
        </p:spPr>
      </p:pic>
      <p:pic>
        <p:nvPicPr>
          <p:cNvPr id="6" name="Picture 5"/>
          <p:cNvPicPr>
            <a:picLocks noChangeAspect="1"/>
          </p:cNvPicPr>
          <p:nvPr/>
        </p:nvPicPr>
        <p:blipFill>
          <a:blip r:embed="rId13"/>
          <a:stretch>
            <a:fillRect/>
          </a:stretch>
        </p:blipFill>
        <p:spPr>
          <a:xfrm>
            <a:off x="5352334" y="2122780"/>
            <a:ext cx="2917920" cy="2062429"/>
          </a:xfrm>
          <a:prstGeom prst="rect">
            <a:avLst/>
          </a:prstGeom>
        </p:spPr>
      </p:pic>
      <p:sp>
        <p:nvSpPr>
          <p:cNvPr id="7" name="TextBox 6"/>
          <p:cNvSpPr txBox="1"/>
          <p:nvPr/>
        </p:nvSpPr>
        <p:spPr>
          <a:xfrm>
            <a:off x="285746" y="206003"/>
            <a:ext cx="3511296" cy="461665"/>
          </a:xfrm>
          <a:prstGeom prst="rect">
            <a:avLst/>
          </a:prstGeom>
          <a:noFill/>
        </p:spPr>
        <p:txBody>
          <a:bodyPr wrap="square" rtlCol="0">
            <a:spAutoFit/>
          </a:bodyPr>
          <a:lstStyle/>
          <a:p>
            <a:pPr fontAlgn="base">
              <a:spcBef>
                <a:spcPct val="0"/>
              </a:spcBef>
              <a:spcAft>
                <a:spcPct val="0"/>
              </a:spcAft>
            </a:pPr>
            <a:r>
              <a:rPr lang="en-GB" sz="2400" b="1" dirty="0">
                <a:solidFill>
                  <a:schemeClr val="accent1"/>
                </a:solidFill>
                <a:latin typeface="Calibri" panose="020F0502020204030204" pitchFamily="34" charset="0"/>
              </a:rPr>
              <a:t>SCOPUS</a:t>
            </a:r>
            <a:endParaRPr lang="en-GB" sz="1350" dirty="0">
              <a:solidFill>
                <a:schemeClr val="accent1"/>
              </a:solidFill>
              <a:latin typeface="Calibri" panose="020F0502020204030204" pitchFamily="34" charset="0"/>
            </a:endParaRPr>
          </a:p>
        </p:txBody>
      </p:sp>
      <p:grpSp>
        <p:nvGrpSpPr>
          <p:cNvPr id="9" name="Group 8"/>
          <p:cNvGrpSpPr/>
          <p:nvPr/>
        </p:nvGrpSpPr>
        <p:grpSpPr>
          <a:xfrm>
            <a:off x="1558012" y="4409442"/>
            <a:ext cx="5312489" cy="742675"/>
            <a:chOff x="553348" y="5879255"/>
            <a:chExt cx="7083319" cy="990233"/>
          </a:xfrm>
        </p:grpSpPr>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3348" y="6048218"/>
              <a:ext cx="1289021" cy="630644"/>
            </a:xfrm>
            <a:prstGeom prst="rect">
              <a:avLst/>
            </a:prstGeom>
          </p:spPr>
        </p:pic>
        <p:pic>
          <p:nvPicPr>
            <p:cNvPr id="25" name="Picture 2" descr="http://www.uzh.ch/about/portrait/rankings/news/qsranking2014/world-university-rankings.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35931" y="6073808"/>
              <a:ext cx="2073476" cy="5972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s://press.esmt.org/sites/default/files/styles/full_width/public/ft-mba-2014.png?itok=V08ln9m_"/>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76623"/>
            <a:stretch/>
          </p:blipFill>
          <p:spPr bwMode="auto">
            <a:xfrm>
              <a:off x="4387635" y="5879255"/>
              <a:ext cx="794323" cy="9902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http://upload.wikimedia.org/wikipedia/en/d/da/Sjtu-logo-standard-r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86400" y="5908965"/>
              <a:ext cx="850498" cy="8504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www.usnews.com/cmsmedia/5e/14/3fed9d274839b5bfe1f2bcba2d09/141027-ar-badge-large-design.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29400" y="5924976"/>
              <a:ext cx="1007267" cy="89879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1427337" y="4214478"/>
            <a:ext cx="1052404" cy="300082"/>
          </a:xfrm>
          <a:prstGeom prst="rect">
            <a:avLst/>
          </a:prstGeom>
        </p:spPr>
        <p:txBody>
          <a:bodyPr wrap="none">
            <a:spAutoFit/>
          </a:bodyPr>
          <a:lstStyle/>
          <a:p>
            <a:pPr fontAlgn="base">
              <a:spcBef>
                <a:spcPct val="0"/>
              </a:spcBef>
              <a:spcAft>
                <a:spcPct val="0"/>
              </a:spcAft>
            </a:pPr>
            <a:r>
              <a:rPr lang="ru-RU" altLang="en-US" sz="1350" b="1" spc="113" dirty="0">
                <a:solidFill>
                  <a:srgbClr val="FF8200"/>
                </a:solidFill>
                <a:latin typeface="Calibri Light" panose="020F0302020204030204" pitchFamily="34" charset="0"/>
              </a:rPr>
              <a:t>РЕЙТИНГИ</a:t>
            </a:r>
          </a:p>
        </p:txBody>
      </p:sp>
      <p:sp>
        <p:nvSpPr>
          <p:cNvPr id="35" name="TextBox 34">
            <a:extLst>
              <a:ext uri="{FF2B5EF4-FFF2-40B4-BE49-F238E27FC236}">
                <a16:creationId xmlns:a16="http://schemas.microsoft.com/office/drawing/2014/main" id="{B916FC64-D840-42CB-8B0F-834B3921A24D}"/>
              </a:ext>
            </a:extLst>
          </p:cNvPr>
          <p:cNvSpPr txBox="1"/>
          <p:nvPr/>
        </p:nvSpPr>
        <p:spPr>
          <a:xfrm>
            <a:off x="3954472" y="671403"/>
            <a:ext cx="1044255" cy="553998"/>
          </a:xfrm>
          <a:prstGeom prst="rect">
            <a:avLst/>
          </a:prstGeom>
          <a:solidFill>
            <a:schemeClr val="bg1">
              <a:lumMod val="95000"/>
            </a:schemeClr>
          </a:solidFill>
        </p:spPr>
        <p:txBody>
          <a:bodyPr wrap="square" rtlCol="0">
            <a:spAutoFit/>
          </a:bodyPr>
          <a:lstStyle/>
          <a:p>
            <a:r>
              <a:rPr lang="en-US" sz="1000" b="1" dirty="0">
                <a:solidFill>
                  <a:srgbClr val="53565A"/>
                </a:solidFill>
                <a:latin typeface="Arial"/>
              </a:rPr>
              <a:t>Physical Sciences </a:t>
            </a:r>
            <a:r>
              <a:rPr lang="en-US" sz="1000" b="1" dirty="0">
                <a:solidFill>
                  <a:srgbClr val="FF8200"/>
                </a:solidFill>
                <a:latin typeface="Arial"/>
              </a:rPr>
              <a:t>8,102</a:t>
            </a:r>
          </a:p>
        </p:txBody>
      </p:sp>
      <p:sp>
        <p:nvSpPr>
          <p:cNvPr id="36" name="TextBox 35">
            <a:extLst>
              <a:ext uri="{FF2B5EF4-FFF2-40B4-BE49-F238E27FC236}">
                <a16:creationId xmlns:a16="http://schemas.microsoft.com/office/drawing/2014/main" id="{A81E8454-84F5-44D4-B8CB-965BCE51891B}"/>
              </a:ext>
            </a:extLst>
          </p:cNvPr>
          <p:cNvSpPr txBox="1"/>
          <p:nvPr/>
        </p:nvSpPr>
        <p:spPr>
          <a:xfrm>
            <a:off x="3954472" y="1326091"/>
            <a:ext cx="1044255" cy="553998"/>
          </a:xfrm>
          <a:prstGeom prst="rect">
            <a:avLst/>
          </a:prstGeom>
          <a:solidFill>
            <a:schemeClr val="bg1">
              <a:lumMod val="95000"/>
            </a:schemeClr>
          </a:solidFill>
        </p:spPr>
        <p:txBody>
          <a:bodyPr wrap="square" rtlCol="0">
            <a:spAutoFit/>
          </a:bodyPr>
          <a:lstStyle/>
          <a:p>
            <a:r>
              <a:rPr lang="en-US" sz="1000" b="1" dirty="0">
                <a:solidFill>
                  <a:srgbClr val="53565A"/>
                </a:solidFill>
                <a:latin typeface="Arial"/>
              </a:rPr>
              <a:t>Health Sciences </a:t>
            </a:r>
            <a:r>
              <a:rPr lang="en-US" sz="1000" b="1" dirty="0">
                <a:solidFill>
                  <a:srgbClr val="FF8200"/>
                </a:solidFill>
                <a:latin typeface="Arial"/>
              </a:rPr>
              <a:t>7,468</a:t>
            </a:r>
            <a:endParaRPr lang="en-US" sz="1000" dirty="0">
              <a:solidFill>
                <a:srgbClr val="FF8200"/>
              </a:solidFill>
              <a:latin typeface="Arial"/>
            </a:endParaRPr>
          </a:p>
        </p:txBody>
      </p:sp>
      <p:sp>
        <p:nvSpPr>
          <p:cNvPr id="37" name="TextBox 36">
            <a:extLst>
              <a:ext uri="{FF2B5EF4-FFF2-40B4-BE49-F238E27FC236}">
                <a16:creationId xmlns:a16="http://schemas.microsoft.com/office/drawing/2014/main" id="{98D7BBB1-1CA3-4EE2-90A1-FFCF6B040DDC}"/>
              </a:ext>
            </a:extLst>
          </p:cNvPr>
          <p:cNvSpPr txBox="1"/>
          <p:nvPr/>
        </p:nvSpPr>
        <p:spPr>
          <a:xfrm>
            <a:off x="3954472" y="2017752"/>
            <a:ext cx="1044255" cy="553998"/>
          </a:xfrm>
          <a:prstGeom prst="rect">
            <a:avLst/>
          </a:prstGeom>
          <a:solidFill>
            <a:schemeClr val="bg1">
              <a:lumMod val="95000"/>
            </a:schemeClr>
          </a:solidFill>
        </p:spPr>
        <p:txBody>
          <a:bodyPr wrap="square" rtlCol="0">
            <a:spAutoFit/>
          </a:bodyPr>
          <a:lstStyle/>
          <a:p>
            <a:r>
              <a:rPr lang="en-US" sz="1000" b="1" dirty="0">
                <a:solidFill>
                  <a:srgbClr val="53565A"/>
                </a:solidFill>
                <a:latin typeface="Arial"/>
              </a:rPr>
              <a:t>Social Sciences </a:t>
            </a:r>
            <a:r>
              <a:rPr lang="en-US" sz="1000" b="1" dirty="0">
                <a:solidFill>
                  <a:srgbClr val="FF8200"/>
                </a:solidFill>
                <a:latin typeface="Arial"/>
              </a:rPr>
              <a:t>9,692</a:t>
            </a:r>
            <a:endParaRPr lang="en-US" sz="1000" dirty="0">
              <a:solidFill>
                <a:srgbClr val="FF8200"/>
              </a:solidFill>
              <a:latin typeface="Arial"/>
            </a:endParaRPr>
          </a:p>
        </p:txBody>
      </p:sp>
      <p:sp>
        <p:nvSpPr>
          <p:cNvPr id="38" name="TextBox 37">
            <a:extLst>
              <a:ext uri="{FF2B5EF4-FFF2-40B4-BE49-F238E27FC236}">
                <a16:creationId xmlns:a16="http://schemas.microsoft.com/office/drawing/2014/main" id="{DCBF0372-4045-478A-850E-281D047BE8A7}"/>
              </a:ext>
            </a:extLst>
          </p:cNvPr>
          <p:cNvSpPr txBox="1"/>
          <p:nvPr/>
        </p:nvSpPr>
        <p:spPr>
          <a:xfrm>
            <a:off x="3954472" y="2641173"/>
            <a:ext cx="1044255" cy="553998"/>
          </a:xfrm>
          <a:prstGeom prst="rect">
            <a:avLst/>
          </a:prstGeom>
          <a:solidFill>
            <a:schemeClr val="bg1">
              <a:lumMod val="95000"/>
            </a:schemeClr>
          </a:solidFill>
        </p:spPr>
        <p:txBody>
          <a:bodyPr wrap="square" rtlCol="0">
            <a:spAutoFit/>
          </a:bodyPr>
          <a:lstStyle/>
          <a:p>
            <a:r>
              <a:rPr lang="en-US" sz="1000" b="1" dirty="0">
                <a:solidFill>
                  <a:srgbClr val="53565A"/>
                </a:solidFill>
                <a:latin typeface="Arial"/>
              </a:rPr>
              <a:t>Life </a:t>
            </a:r>
            <a:br>
              <a:rPr lang="en-US" sz="1000" b="1" dirty="0">
                <a:solidFill>
                  <a:srgbClr val="53565A"/>
                </a:solidFill>
                <a:latin typeface="Arial"/>
              </a:rPr>
            </a:br>
            <a:r>
              <a:rPr lang="en-US" sz="1000" b="1" dirty="0">
                <a:solidFill>
                  <a:srgbClr val="53565A"/>
                </a:solidFill>
                <a:latin typeface="Arial"/>
              </a:rPr>
              <a:t>Sciences </a:t>
            </a:r>
            <a:r>
              <a:rPr lang="en-US" sz="1000" b="1" dirty="0">
                <a:solidFill>
                  <a:srgbClr val="FF8200"/>
                </a:solidFill>
                <a:latin typeface="Arial"/>
              </a:rPr>
              <a:t>4,883</a:t>
            </a:r>
            <a:endParaRPr lang="en-US" sz="1000" dirty="0">
              <a:solidFill>
                <a:srgbClr val="FF8200"/>
              </a:solidFill>
              <a:latin typeface="Arial"/>
            </a:endParaRPr>
          </a:p>
        </p:txBody>
      </p:sp>
    </p:spTree>
    <p:extLst>
      <p:ext uri="{BB962C8B-B14F-4D97-AF65-F5344CB8AC3E}">
        <p14:creationId xmlns:p14="http://schemas.microsoft.com/office/powerpoint/2010/main" val="2466596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CC33917-1636-45DA-BCC5-D7A88BB39611}"/>
              </a:ext>
            </a:extLst>
          </p:cNvPr>
          <p:cNvPicPr>
            <a:picLocks noChangeAspect="1"/>
          </p:cNvPicPr>
          <p:nvPr/>
        </p:nvPicPr>
        <p:blipFill>
          <a:blip r:embed="rId3"/>
          <a:stretch>
            <a:fillRect/>
          </a:stretch>
        </p:blipFill>
        <p:spPr>
          <a:xfrm>
            <a:off x="4293948" y="2096768"/>
            <a:ext cx="2150738" cy="1085850"/>
          </a:xfrm>
          <a:prstGeom prst="rect">
            <a:avLst/>
          </a:prstGeom>
        </p:spPr>
      </p:pic>
      <p:pic>
        <p:nvPicPr>
          <p:cNvPr id="40" name="Picture 11" descr="pile of papers folders.jpg"/>
          <p:cNvPicPr>
            <a:picLocks noChangeAspect="1"/>
          </p:cNvPicPr>
          <p:nvPr/>
        </p:nvPicPr>
        <p:blipFill>
          <a:blip r:embed="rId4" cstate="print"/>
          <a:srcRect/>
          <a:stretch>
            <a:fillRect/>
          </a:stretch>
        </p:blipFill>
        <p:spPr bwMode="auto">
          <a:xfrm>
            <a:off x="1809998" y="1100310"/>
            <a:ext cx="679854" cy="869224"/>
          </a:xfrm>
          <a:prstGeom prst="rect">
            <a:avLst/>
          </a:prstGeom>
          <a:noFill/>
          <a:ln w="9525">
            <a:noFill/>
            <a:miter lim="800000"/>
            <a:headEnd/>
            <a:tailEnd/>
          </a:ln>
        </p:spPr>
      </p:pic>
      <p:sp>
        <p:nvSpPr>
          <p:cNvPr id="3" name="Title 2"/>
          <p:cNvSpPr>
            <a:spLocks noGrp="1"/>
          </p:cNvSpPr>
          <p:nvPr>
            <p:ph type="title"/>
          </p:nvPr>
        </p:nvSpPr>
        <p:spPr>
          <a:xfrm>
            <a:off x="404880" y="379911"/>
            <a:ext cx="8447650" cy="421556"/>
          </a:xfrm>
        </p:spPr>
        <p:txBody>
          <a:bodyPr>
            <a:noAutofit/>
          </a:bodyPr>
          <a:lstStyle/>
          <a:p>
            <a:r>
              <a:rPr lang="ru-RU" sz="2000" b="1" dirty="0"/>
              <a:t>Совет по отбору содержания (</a:t>
            </a:r>
            <a:r>
              <a:rPr lang="en-GB" sz="2000" b="1" dirty="0"/>
              <a:t>CSAB</a:t>
            </a:r>
            <a:r>
              <a:rPr lang="ru-RU" sz="2000" b="1" dirty="0"/>
              <a:t>) играет ключевую роль в определении качественного контента</a:t>
            </a:r>
            <a:endParaRPr lang="en-US" sz="2000" b="1" dirty="0"/>
          </a:p>
        </p:txBody>
      </p:sp>
      <p:sp>
        <p:nvSpPr>
          <p:cNvPr id="5" name="TextBox 16"/>
          <p:cNvSpPr txBox="1">
            <a:spLocks noChangeArrowheads="1"/>
          </p:cNvSpPr>
          <p:nvPr/>
        </p:nvSpPr>
        <p:spPr bwMode="auto">
          <a:xfrm>
            <a:off x="1143000" y="1063326"/>
            <a:ext cx="1079142" cy="438582"/>
          </a:xfrm>
          <a:prstGeom prst="rect">
            <a:avLst/>
          </a:prstGeom>
          <a:noFill/>
          <a:ln w="9525">
            <a:noFill/>
            <a:miter lim="800000"/>
            <a:headEnd/>
            <a:tailEnd/>
          </a:ln>
        </p:spPr>
        <p:txBody>
          <a:bodyPr wrap="none">
            <a:spAutoFit/>
          </a:bodyPr>
          <a:lstStyle/>
          <a:p>
            <a:r>
              <a:rPr lang="ru-RU" sz="1125" b="1" dirty="0">
                <a:latin typeface="Arial Rounded MT Bold" pitchFamily="34" charset="0"/>
              </a:rPr>
              <a:t>Издатель</a:t>
            </a:r>
            <a:endParaRPr lang="en-GB" sz="1125" b="1" dirty="0">
              <a:latin typeface="Arial Rounded MT Bold" pitchFamily="34" charset="0"/>
            </a:endParaRPr>
          </a:p>
          <a:p>
            <a:r>
              <a:rPr lang="en-GB" sz="1125" b="1" dirty="0">
                <a:latin typeface="Arial Rounded MT Bold" pitchFamily="34" charset="0"/>
              </a:rPr>
              <a:t> </a:t>
            </a:r>
            <a:r>
              <a:rPr lang="ru-RU" sz="1125" b="1" dirty="0">
                <a:latin typeface="Arial Rounded MT Bold" pitchFamily="34" charset="0"/>
              </a:rPr>
              <a:t>или редактор</a:t>
            </a:r>
            <a:endParaRPr lang="en-US" sz="1125" b="1" dirty="0">
              <a:latin typeface="Arial Rounded MT Bold" pitchFamily="34" charset="0"/>
            </a:endParaRPr>
          </a:p>
        </p:txBody>
      </p:sp>
      <p:cxnSp>
        <p:nvCxnSpPr>
          <p:cNvPr id="9" name="Straight Arrow Connector 8"/>
          <p:cNvCxnSpPr/>
          <p:nvPr/>
        </p:nvCxnSpPr>
        <p:spPr>
          <a:xfrm>
            <a:off x="2171700" y="2010728"/>
            <a:ext cx="0" cy="34290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23"/>
          <p:cNvSpPr txBox="1">
            <a:spLocks noChangeArrowheads="1"/>
          </p:cNvSpPr>
          <p:nvPr/>
        </p:nvSpPr>
        <p:spPr bwMode="auto">
          <a:xfrm>
            <a:off x="1178304" y="1896428"/>
            <a:ext cx="1221996" cy="253916"/>
          </a:xfrm>
          <a:prstGeom prst="rect">
            <a:avLst/>
          </a:prstGeom>
          <a:noFill/>
          <a:ln w="9525">
            <a:noFill/>
            <a:miter lim="800000"/>
            <a:headEnd/>
            <a:tailEnd/>
          </a:ln>
        </p:spPr>
        <p:txBody>
          <a:bodyPr wrap="square">
            <a:spAutoFit/>
          </a:bodyPr>
          <a:lstStyle/>
          <a:p>
            <a:r>
              <a:rPr lang="ru-RU" sz="1050" b="1" dirty="0">
                <a:latin typeface="Arial Rounded MT Bold" pitchFamily="34" charset="0"/>
              </a:rPr>
              <a:t>Подает заявку</a:t>
            </a:r>
            <a:endParaRPr lang="en-US" sz="1050" b="1" dirty="0">
              <a:latin typeface="Arial Rounded MT Bold" pitchFamily="34" charset="0"/>
            </a:endParaRPr>
          </a:p>
        </p:txBody>
      </p:sp>
      <p:pic>
        <p:nvPicPr>
          <p:cNvPr id="11" name="Picture 2" descr="C:\Users\dyase\AppData\Local\Microsoft\Windows\Temporary Internet Files\Content.Outlook\K3Z5LGES\Scopus word Clear zon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4847" b="67888"/>
          <a:stretch/>
        </p:blipFill>
        <p:spPr bwMode="auto">
          <a:xfrm>
            <a:off x="6854913" y="2375424"/>
            <a:ext cx="1088937" cy="4354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3"/>
          <p:cNvSpPr txBox="1">
            <a:spLocks noChangeArrowheads="1"/>
          </p:cNvSpPr>
          <p:nvPr/>
        </p:nvSpPr>
        <p:spPr bwMode="auto">
          <a:xfrm>
            <a:off x="1466856" y="2353627"/>
            <a:ext cx="1122423" cy="415498"/>
          </a:xfrm>
          <a:prstGeom prst="rect">
            <a:avLst/>
          </a:prstGeom>
          <a:noFill/>
          <a:ln w="9525">
            <a:noFill/>
            <a:miter lim="800000"/>
            <a:headEnd/>
            <a:tailEnd/>
          </a:ln>
        </p:spPr>
        <p:txBody>
          <a:bodyPr wrap="none">
            <a:spAutoFit/>
          </a:bodyPr>
          <a:lstStyle/>
          <a:p>
            <a:pPr algn="ctr"/>
            <a:r>
              <a:rPr lang="ru-RU" sz="1050" b="1" dirty="0">
                <a:latin typeface="Arial Rounded MT Bold" pitchFamily="34" charset="0"/>
              </a:rPr>
              <a:t>Проверка</a:t>
            </a:r>
            <a:r>
              <a:rPr lang="en-GB" sz="1050" b="1" dirty="0">
                <a:latin typeface="Arial Rounded MT Bold" pitchFamily="34" charset="0"/>
              </a:rPr>
              <a:t> </a:t>
            </a:r>
          </a:p>
          <a:p>
            <a:pPr algn="ctr"/>
            <a:r>
              <a:rPr lang="ru-RU" sz="1050" b="1" dirty="0">
                <a:latin typeface="Arial Rounded MT Bold" pitchFamily="34" charset="0"/>
              </a:rPr>
              <a:t>мин. критериев</a:t>
            </a:r>
            <a:endParaRPr lang="en-US" sz="1050" b="1" dirty="0">
              <a:latin typeface="Arial Rounded MT Bold" pitchFamily="34" charset="0"/>
            </a:endParaRPr>
          </a:p>
        </p:txBody>
      </p:sp>
      <p:cxnSp>
        <p:nvCxnSpPr>
          <p:cNvPr id="15" name="Straight Arrow Connector 14"/>
          <p:cNvCxnSpPr/>
          <p:nvPr/>
        </p:nvCxnSpPr>
        <p:spPr>
          <a:xfrm>
            <a:off x="2571750" y="2582228"/>
            <a:ext cx="400050" cy="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571750" y="2010728"/>
            <a:ext cx="0" cy="57150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45090" name="Picture 2"/>
          <p:cNvPicPr>
            <a:picLocks noChangeAspect="1" noChangeArrowheads="1"/>
          </p:cNvPicPr>
          <p:nvPr/>
        </p:nvPicPr>
        <p:blipFill>
          <a:blip r:embed="rId6" cstate="print"/>
          <a:srcRect/>
          <a:stretch>
            <a:fillRect/>
          </a:stretch>
        </p:blipFill>
        <p:spPr bwMode="auto">
          <a:xfrm>
            <a:off x="2971800" y="2410778"/>
            <a:ext cx="326865" cy="285750"/>
          </a:xfrm>
          <a:prstGeom prst="rect">
            <a:avLst/>
          </a:prstGeom>
          <a:noFill/>
          <a:ln w="9525">
            <a:noFill/>
            <a:miter lim="800000"/>
            <a:headEnd/>
            <a:tailEnd/>
          </a:ln>
        </p:spPr>
      </p:pic>
      <p:pic>
        <p:nvPicPr>
          <p:cNvPr id="345091" name="Picture 3"/>
          <p:cNvPicPr>
            <a:picLocks noChangeAspect="1" noChangeArrowheads="1"/>
          </p:cNvPicPr>
          <p:nvPr/>
        </p:nvPicPr>
        <p:blipFill>
          <a:blip r:embed="rId7" cstate="print"/>
          <a:srcRect/>
          <a:stretch>
            <a:fillRect/>
          </a:stretch>
        </p:blipFill>
        <p:spPr bwMode="auto">
          <a:xfrm>
            <a:off x="2457450" y="1667828"/>
            <a:ext cx="285750" cy="324612"/>
          </a:xfrm>
          <a:prstGeom prst="rect">
            <a:avLst/>
          </a:prstGeom>
          <a:noFill/>
          <a:ln w="9525">
            <a:noFill/>
            <a:miter lim="800000"/>
            <a:headEnd/>
            <a:tailEnd/>
          </a:ln>
        </p:spPr>
      </p:pic>
      <p:sp>
        <p:nvSpPr>
          <p:cNvPr id="23" name="TextBox 23"/>
          <p:cNvSpPr txBox="1">
            <a:spLocks noChangeArrowheads="1"/>
          </p:cNvSpPr>
          <p:nvPr/>
        </p:nvSpPr>
        <p:spPr bwMode="auto">
          <a:xfrm>
            <a:off x="3100615" y="2353627"/>
            <a:ext cx="1079142" cy="415498"/>
          </a:xfrm>
          <a:prstGeom prst="rect">
            <a:avLst/>
          </a:prstGeom>
          <a:noFill/>
          <a:ln w="9525">
            <a:noFill/>
            <a:miter lim="800000"/>
            <a:headEnd/>
            <a:tailEnd/>
          </a:ln>
        </p:spPr>
        <p:txBody>
          <a:bodyPr wrap="none">
            <a:spAutoFit/>
          </a:bodyPr>
          <a:lstStyle/>
          <a:p>
            <a:pPr algn="ctr"/>
            <a:r>
              <a:rPr lang="en-GB" sz="1050" b="1" dirty="0">
                <a:latin typeface="Arial Rounded MT Bold" pitchFamily="34" charset="0"/>
              </a:rPr>
              <a:t>“</a:t>
            </a:r>
            <a:r>
              <a:rPr lang="ru-RU" sz="1050" b="1" dirty="0">
                <a:latin typeface="Arial Rounded MT Bold" pitchFamily="34" charset="0"/>
              </a:rPr>
              <a:t>Дополнение</a:t>
            </a:r>
            <a:r>
              <a:rPr lang="en-GB" sz="1050" b="1" dirty="0">
                <a:latin typeface="Arial Rounded MT Bold" pitchFamily="34" charset="0"/>
              </a:rPr>
              <a:t>” </a:t>
            </a:r>
          </a:p>
          <a:p>
            <a:pPr algn="ctr"/>
            <a:r>
              <a:rPr lang="ru-RU" sz="1050" b="1" dirty="0">
                <a:latin typeface="Arial Rounded MT Bold" pitchFamily="34" charset="0"/>
              </a:rPr>
              <a:t>данных</a:t>
            </a:r>
            <a:endParaRPr lang="en-US" sz="1050" b="1" dirty="0">
              <a:latin typeface="Arial Rounded MT Bold" pitchFamily="34" charset="0"/>
            </a:endParaRPr>
          </a:p>
        </p:txBody>
      </p:sp>
      <p:cxnSp>
        <p:nvCxnSpPr>
          <p:cNvPr id="26" name="Straight Arrow Connector 25"/>
          <p:cNvCxnSpPr/>
          <p:nvPr/>
        </p:nvCxnSpPr>
        <p:spPr>
          <a:xfrm>
            <a:off x="3886200" y="2593125"/>
            <a:ext cx="372085" cy="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3"/>
          <p:cNvSpPr txBox="1">
            <a:spLocks noChangeArrowheads="1"/>
          </p:cNvSpPr>
          <p:nvPr/>
        </p:nvSpPr>
        <p:spPr bwMode="auto">
          <a:xfrm>
            <a:off x="3986516" y="1766798"/>
            <a:ext cx="1334020" cy="253916"/>
          </a:xfrm>
          <a:prstGeom prst="rect">
            <a:avLst/>
          </a:prstGeom>
          <a:noFill/>
          <a:ln w="9525">
            <a:noFill/>
            <a:miter lim="800000"/>
            <a:headEnd/>
            <a:tailEnd/>
          </a:ln>
        </p:spPr>
        <p:txBody>
          <a:bodyPr wrap="none">
            <a:spAutoFit/>
          </a:bodyPr>
          <a:lstStyle/>
          <a:p>
            <a:pPr algn="ctr"/>
            <a:r>
              <a:rPr lang="ru-RU" sz="1050" b="1" dirty="0">
                <a:latin typeface="Arial Rounded MT Bold" pitchFamily="34" charset="0"/>
              </a:rPr>
              <a:t>Оценивают журнал</a:t>
            </a:r>
            <a:endParaRPr lang="en-US" sz="1050" b="1" dirty="0">
              <a:latin typeface="Arial Rounded MT Bold" pitchFamily="34" charset="0"/>
            </a:endParaRPr>
          </a:p>
        </p:txBody>
      </p:sp>
      <p:sp>
        <p:nvSpPr>
          <p:cNvPr id="28" name="TextBox 23"/>
          <p:cNvSpPr txBox="1">
            <a:spLocks noChangeArrowheads="1"/>
          </p:cNvSpPr>
          <p:nvPr/>
        </p:nvSpPr>
        <p:spPr bwMode="auto">
          <a:xfrm>
            <a:off x="4489640" y="3186678"/>
            <a:ext cx="678392" cy="300082"/>
          </a:xfrm>
          <a:prstGeom prst="rect">
            <a:avLst/>
          </a:prstGeom>
          <a:noFill/>
          <a:ln w="9525">
            <a:noFill/>
            <a:miter lim="800000"/>
            <a:headEnd/>
            <a:tailEnd/>
          </a:ln>
        </p:spPr>
        <p:txBody>
          <a:bodyPr wrap="none">
            <a:spAutoFit/>
          </a:bodyPr>
          <a:lstStyle/>
          <a:p>
            <a:pPr algn="ctr"/>
            <a:r>
              <a:rPr lang="en-GB" sz="1350" dirty="0">
                <a:latin typeface="Arial Rounded MT Bold" pitchFamily="34" charset="0"/>
              </a:rPr>
              <a:t>CSAB</a:t>
            </a:r>
            <a:endParaRPr lang="en-US" sz="1350" dirty="0">
              <a:latin typeface="Arial Rounded MT Bold" pitchFamily="34" charset="0"/>
            </a:endParaRPr>
          </a:p>
        </p:txBody>
      </p:sp>
      <p:cxnSp>
        <p:nvCxnSpPr>
          <p:cNvPr id="30" name="Straight Arrow Connector 29"/>
          <p:cNvCxnSpPr/>
          <p:nvPr/>
        </p:nvCxnSpPr>
        <p:spPr>
          <a:xfrm>
            <a:off x="6496225" y="2573719"/>
            <a:ext cx="351065" cy="8509"/>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2"/>
          <p:cNvPicPr>
            <a:picLocks noChangeAspect="1" noChangeArrowheads="1"/>
          </p:cNvPicPr>
          <p:nvPr/>
        </p:nvPicPr>
        <p:blipFill>
          <a:blip r:embed="rId6" cstate="print"/>
          <a:srcRect/>
          <a:stretch>
            <a:fillRect/>
          </a:stretch>
        </p:blipFill>
        <p:spPr bwMode="auto">
          <a:xfrm>
            <a:off x="6588285" y="2169080"/>
            <a:ext cx="326865" cy="285750"/>
          </a:xfrm>
          <a:prstGeom prst="rect">
            <a:avLst/>
          </a:prstGeom>
          <a:noFill/>
          <a:ln w="9525">
            <a:noFill/>
            <a:miter lim="800000"/>
            <a:headEnd/>
            <a:tailEnd/>
          </a:ln>
        </p:spPr>
      </p:pic>
      <p:cxnSp>
        <p:nvCxnSpPr>
          <p:cNvPr id="34" name="Straight Connector 33"/>
          <p:cNvCxnSpPr/>
          <p:nvPr/>
        </p:nvCxnSpPr>
        <p:spPr>
          <a:xfrm flipV="1">
            <a:off x="6057900" y="1496378"/>
            <a:ext cx="0" cy="34290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2857500" y="1496378"/>
            <a:ext cx="3200400" cy="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3"/>
          <p:cNvPicPr>
            <a:picLocks noChangeAspect="1" noChangeArrowheads="1"/>
          </p:cNvPicPr>
          <p:nvPr/>
        </p:nvPicPr>
        <p:blipFill>
          <a:blip r:embed="rId8" cstate="print"/>
          <a:srcRect/>
          <a:stretch>
            <a:fillRect/>
          </a:stretch>
        </p:blipFill>
        <p:spPr bwMode="auto">
          <a:xfrm>
            <a:off x="6229350" y="1153478"/>
            <a:ext cx="285750" cy="324612"/>
          </a:xfrm>
          <a:prstGeom prst="rect">
            <a:avLst/>
          </a:prstGeom>
          <a:noFill/>
          <a:ln w="9525">
            <a:noFill/>
            <a:miter lim="800000"/>
            <a:headEnd/>
            <a:tailEnd/>
          </a:ln>
        </p:spPr>
      </p:pic>
      <p:cxnSp>
        <p:nvCxnSpPr>
          <p:cNvPr id="38" name="Straight Arrow Connector 37"/>
          <p:cNvCxnSpPr/>
          <p:nvPr/>
        </p:nvCxnSpPr>
        <p:spPr>
          <a:xfrm flipV="1">
            <a:off x="6343650" y="1496378"/>
            <a:ext cx="0" cy="108585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45092" name="Picture 4"/>
          <p:cNvPicPr>
            <a:picLocks noChangeAspect="1" noChangeArrowheads="1"/>
          </p:cNvPicPr>
          <p:nvPr/>
        </p:nvPicPr>
        <p:blipFill>
          <a:blip r:embed="rId9" cstate="print"/>
          <a:srcRect/>
          <a:stretch>
            <a:fillRect/>
          </a:stretch>
        </p:blipFill>
        <p:spPr bwMode="auto">
          <a:xfrm>
            <a:off x="5200650" y="3520777"/>
            <a:ext cx="363482" cy="472916"/>
          </a:xfrm>
          <a:prstGeom prst="rect">
            <a:avLst/>
          </a:prstGeom>
          <a:noFill/>
          <a:ln w="9525">
            <a:noFill/>
            <a:miter lim="800000"/>
            <a:headEnd/>
            <a:tailEnd/>
          </a:ln>
        </p:spPr>
      </p:pic>
      <p:cxnSp>
        <p:nvCxnSpPr>
          <p:cNvPr id="43" name="Straight Arrow Connector 42"/>
          <p:cNvCxnSpPr/>
          <p:nvPr/>
        </p:nvCxnSpPr>
        <p:spPr>
          <a:xfrm>
            <a:off x="5359289" y="3210827"/>
            <a:ext cx="0" cy="28575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5473589" y="3210827"/>
            <a:ext cx="0" cy="285750"/>
          </a:xfrm>
          <a:prstGeom prst="straightConnector1">
            <a:avLst/>
          </a:prstGeom>
          <a:ln w="28575">
            <a:solidFill>
              <a:schemeClr val="tx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TextBox 23"/>
          <p:cNvSpPr txBox="1">
            <a:spLocks noChangeArrowheads="1"/>
          </p:cNvSpPr>
          <p:nvPr/>
        </p:nvSpPr>
        <p:spPr bwMode="auto">
          <a:xfrm>
            <a:off x="5489234" y="3562987"/>
            <a:ext cx="2285390" cy="577081"/>
          </a:xfrm>
          <a:prstGeom prst="rect">
            <a:avLst/>
          </a:prstGeom>
          <a:noFill/>
          <a:ln w="9525">
            <a:noFill/>
            <a:miter lim="800000"/>
            <a:headEnd/>
            <a:tailEnd/>
          </a:ln>
        </p:spPr>
        <p:txBody>
          <a:bodyPr wrap="square">
            <a:spAutoFit/>
          </a:bodyPr>
          <a:lstStyle/>
          <a:p>
            <a:pPr algn="ctr"/>
            <a:r>
              <a:rPr lang="ru-RU" sz="1050" b="1" dirty="0">
                <a:latin typeface="Arial Rounded MT Bold" pitchFamily="34" charset="0"/>
              </a:rPr>
              <a:t>Внешний эксперт</a:t>
            </a:r>
          </a:p>
          <a:p>
            <a:pPr algn="ctr"/>
            <a:r>
              <a:rPr lang="ru-RU" sz="1050" b="1" dirty="0">
                <a:latin typeface="Arial Rounded MT Bold" pitchFamily="34" charset="0"/>
              </a:rPr>
              <a:t> </a:t>
            </a:r>
            <a:r>
              <a:rPr lang="ru-RU" sz="1050" dirty="0">
                <a:latin typeface="Arial Rounded MT Bold" pitchFamily="34" charset="0"/>
              </a:rPr>
              <a:t>( для России и СНГ это Российский экспертный совет</a:t>
            </a:r>
            <a:r>
              <a:rPr lang="en-GB" sz="1050" dirty="0">
                <a:latin typeface="Arial Rounded MT Bold" pitchFamily="34" charset="0"/>
              </a:rPr>
              <a:t>)</a:t>
            </a:r>
          </a:p>
        </p:txBody>
      </p:sp>
      <p:pic>
        <p:nvPicPr>
          <p:cNvPr id="47" name="Picture 2" descr="C:\Users\dyase\AppData\Local\Microsoft\Windows\Temporary Internet Files\Content.Outlook\K3Z5LGES\Scopus word Clear zon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4847" b="67888"/>
          <a:stretch/>
        </p:blipFill>
        <p:spPr bwMode="auto">
          <a:xfrm>
            <a:off x="2282913" y="2775474"/>
            <a:ext cx="1088937" cy="435404"/>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23"/>
          <p:cNvSpPr txBox="1">
            <a:spLocks noChangeArrowheads="1"/>
          </p:cNvSpPr>
          <p:nvPr/>
        </p:nvSpPr>
        <p:spPr bwMode="auto">
          <a:xfrm>
            <a:off x="5289099" y="1766798"/>
            <a:ext cx="1537600" cy="253916"/>
          </a:xfrm>
          <a:prstGeom prst="rect">
            <a:avLst/>
          </a:prstGeom>
          <a:noFill/>
          <a:ln w="9525">
            <a:noFill/>
            <a:miter lim="800000"/>
            <a:headEnd/>
            <a:tailEnd/>
          </a:ln>
        </p:spPr>
        <p:txBody>
          <a:bodyPr wrap="none">
            <a:spAutoFit/>
          </a:bodyPr>
          <a:lstStyle/>
          <a:p>
            <a:pPr algn="ctr"/>
            <a:r>
              <a:rPr lang="ru-RU" sz="1050" b="1" dirty="0">
                <a:latin typeface="Arial Rounded MT Bold" pitchFamily="34" charset="0"/>
              </a:rPr>
              <a:t>и принимают решение</a:t>
            </a:r>
            <a:endParaRPr lang="en-US" sz="1050" b="1" dirty="0">
              <a:latin typeface="Arial Rounded MT Bold" pitchFamily="34" charset="0"/>
            </a:endParaRPr>
          </a:p>
        </p:txBody>
      </p:sp>
      <p:sp>
        <p:nvSpPr>
          <p:cNvPr id="46" name="Rectangle 26"/>
          <p:cNvSpPr>
            <a:spLocks noChangeArrowheads="1"/>
          </p:cNvSpPr>
          <p:nvPr/>
        </p:nvSpPr>
        <p:spPr bwMode="auto">
          <a:xfrm>
            <a:off x="1415940" y="2182178"/>
            <a:ext cx="2656303" cy="1028700"/>
          </a:xfrm>
          <a:prstGeom prst="rect">
            <a:avLst/>
          </a:prstGeom>
          <a:noFill/>
          <a:ln w="38100" algn="ctr">
            <a:solidFill>
              <a:schemeClr val="accent1"/>
            </a:solidFill>
            <a:prstDash val="lgDash"/>
            <a:round/>
            <a:headEnd/>
            <a:tailEnd/>
          </a:ln>
        </p:spPr>
        <p:txBody>
          <a:bodyPr/>
          <a:lstStyle/>
          <a:p>
            <a:pPr marL="66675" indent="-66675" algn="r">
              <a:lnSpc>
                <a:spcPct val="130000"/>
              </a:lnSpc>
              <a:buClr>
                <a:srgbClr val="000000"/>
              </a:buClr>
            </a:pPr>
            <a:endParaRPr lang="en-US" sz="1050">
              <a:latin typeface="Calibri" pitchFamily="34" charset="0"/>
            </a:endParaRPr>
          </a:p>
        </p:txBody>
      </p:sp>
      <p:sp>
        <p:nvSpPr>
          <p:cNvPr id="35" name="Rounded Rectangle 34"/>
          <p:cNvSpPr/>
          <p:nvPr/>
        </p:nvSpPr>
        <p:spPr>
          <a:xfrm>
            <a:off x="1193298" y="1010603"/>
            <a:ext cx="6750552" cy="3086099"/>
          </a:xfrm>
          <a:prstGeom prst="roundRect">
            <a:avLst>
              <a:gd name="adj" fmla="val 335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1200" dirty="0"/>
          </a:p>
        </p:txBody>
      </p:sp>
      <p:sp>
        <p:nvSpPr>
          <p:cNvPr id="2" name="Rectangle 1"/>
          <p:cNvSpPr/>
          <p:nvPr/>
        </p:nvSpPr>
        <p:spPr>
          <a:xfrm>
            <a:off x="1143000" y="4511449"/>
            <a:ext cx="7538085" cy="415498"/>
          </a:xfrm>
          <a:prstGeom prst="rect">
            <a:avLst/>
          </a:prstGeom>
        </p:spPr>
        <p:txBody>
          <a:bodyPr wrap="square">
            <a:spAutoFit/>
          </a:bodyPr>
          <a:lstStyle/>
          <a:p>
            <a:r>
              <a:rPr lang="ru-RU" sz="1050" b="1" kern="0" dirty="0">
                <a:solidFill>
                  <a:sysClr val="windowText" lastClr="000000"/>
                </a:solidFill>
              </a:rPr>
              <a:t>Непрерывный процесс </a:t>
            </a:r>
            <a:r>
              <a:rPr lang="ru-RU" sz="1050" kern="0" dirty="0">
                <a:solidFill>
                  <a:sysClr val="windowText" lastClr="000000"/>
                </a:solidFill>
              </a:rPr>
              <a:t>оценки</a:t>
            </a:r>
            <a:r>
              <a:rPr lang="en-US" sz="1050" kern="0" dirty="0">
                <a:solidFill>
                  <a:sysClr val="windowText" lastClr="000000"/>
                </a:solidFill>
              </a:rPr>
              <a:t> </a:t>
            </a:r>
            <a:r>
              <a:rPr lang="ru-RU" sz="1050" kern="0" dirty="0">
                <a:solidFill>
                  <a:sysClr val="windowText" lastClr="000000"/>
                </a:solidFill>
              </a:rPr>
              <a:t>происходит через </a:t>
            </a:r>
            <a:r>
              <a:rPr lang="ru-RU" sz="1050" kern="0" dirty="0" err="1">
                <a:solidFill>
                  <a:sysClr val="windowText" lastClr="000000"/>
                </a:solidFill>
              </a:rPr>
              <a:t>оналайн</a:t>
            </a:r>
            <a:r>
              <a:rPr lang="ru-RU" sz="1050" kern="0" dirty="0">
                <a:solidFill>
                  <a:sysClr val="windowText" lastClr="000000"/>
                </a:solidFill>
              </a:rPr>
              <a:t> платформу</a:t>
            </a:r>
            <a:r>
              <a:rPr lang="en-US" sz="1050" kern="0" dirty="0">
                <a:solidFill>
                  <a:sysClr val="windowText" lastClr="000000"/>
                </a:solidFill>
              </a:rPr>
              <a:t> Scopus Title Evaluation Platform (STEP)</a:t>
            </a:r>
          </a:p>
          <a:p>
            <a:r>
              <a:rPr lang="ru-RU" sz="1050" kern="0" dirty="0">
                <a:solidFill>
                  <a:sysClr val="windowText" lastClr="000000"/>
                </a:solidFill>
              </a:rPr>
              <a:t>Онлайн форма заявки</a:t>
            </a:r>
            <a:r>
              <a:rPr lang="en-US" sz="1050" kern="0" dirty="0">
                <a:solidFill>
                  <a:sysClr val="windowText" lastClr="000000"/>
                </a:solidFill>
              </a:rPr>
              <a:t>: </a:t>
            </a:r>
            <a:r>
              <a:rPr lang="en-US" sz="1050" b="1" kern="0" dirty="0">
                <a:solidFill>
                  <a:sysClr val="windowText" lastClr="000000"/>
                </a:solidFill>
                <a:hlinkClick r:id="rId10"/>
              </a:rPr>
              <a:t>http://suggestor.step.scopus.com/index.cfm</a:t>
            </a:r>
            <a:r>
              <a:rPr lang="ru-RU" sz="1050" b="1" kern="0" dirty="0">
                <a:solidFill>
                  <a:sysClr val="windowText" lastClr="000000"/>
                </a:solidFill>
              </a:rPr>
              <a:t> </a:t>
            </a:r>
            <a:endParaRPr lang="en-US" sz="1050" dirty="0"/>
          </a:p>
        </p:txBody>
      </p:sp>
      <p:sp>
        <p:nvSpPr>
          <p:cNvPr id="4" name="Rectangle 3"/>
          <p:cNvSpPr/>
          <p:nvPr/>
        </p:nvSpPr>
        <p:spPr>
          <a:xfrm>
            <a:off x="3147060" y="907215"/>
            <a:ext cx="2748835" cy="410744"/>
          </a:xfrm>
          <a:prstGeom prst="rect">
            <a:avLst/>
          </a:prstGeom>
          <a:solidFill>
            <a:schemeClr val="bg1"/>
          </a:solidFill>
          <a:ln>
            <a:solidFill>
              <a:schemeClr val="bg2">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chemeClr val="accent5">
                    <a:lumMod val="50000"/>
                  </a:schemeClr>
                </a:solidFill>
              </a:rPr>
              <a:t>Прозрачный процесс отбора новых журналов</a:t>
            </a:r>
            <a:endParaRPr lang="en-US" sz="1200" dirty="0">
              <a:solidFill>
                <a:schemeClr val="accent5">
                  <a:lumMod val="50000"/>
                </a:schemeClr>
              </a:solidFill>
            </a:endParaRPr>
          </a:p>
        </p:txBody>
      </p:sp>
    </p:spTree>
    <p:extLst>
      <p:ext uri="{BB962C8B-B14F-4D97-AF65-F5344CB8AC3E}">
        <p14:creationId xmlns:p14="http://schemas.microsoft.com/office/powerpoint/2010/main" val="62888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D19C7-6526-4CB8-959E-5AC2ED624B14}"/>
              </a:ext>
            </a:extLst>
          </p:cNvPr>
          <p:cNvPicPr>
            <a:picLocks noChangeAspect="1"/>
          </p:cNvPicPr>
          <p:nvPr/>
        </p:nvPicPr>
        <p:blipFill>
          <a:blip r:embed="rId2"/>
          <a:stretch>
            <a:fillRect/>
          </a:stretch>
        </p:blipFill>
        <p:spPr>
          <a:xfrm>
            <a:off x="4511964" y="603041"/>
            <a:ext cx="3880921" cy="4472197"/>
          </a:xfrm>
          <a:prstGeom prst="rect">
            <a:avLst/>
          </a:prstGeom>
        </p:spPr>
      </p:pic>
      <p:sp>
        <p:nvSpPr>
          <p:cNvPr id="4" name="Title 3">
            <a:extLst>
              <a:ext uri="{FF2B5EF4-FFF2-40B4-BE49-F238E27FC236}">
                <a16:creationId xmlns:a16="http://schemas.microsoft.com/office/drawing/2014/main" id="{9392AC9A-5A2F-4942-AE20-5AA89AC7444C}"/>
              </a:ext>
            </a:extLst>
          </p:cNvPr>
          <p:cNvSpPr>
            <a:spLocks noGrp="1"/>
          </p:cNvSpPr>
          <p:nvPr>
            <p:ph type="title"/>
          </p:nvPr>
        </p:nvSpPr>
        <p:spPr>
          <a:xfrm>
            <a:off x="307358" y="181485"/>
            <a:ext cx="8229600" cy="421556"/>
          </a:xfrm>
        </p:spPr>
        <p:txBody>
          <a:bodyPr>
            <a:noAutofit/>
          </a:bodyPr>
          <a:lstStyle/>
          <a:p>
            <a:r>
              <a:rPr lang="ru-RU" sz="2400" b="1" dirty="0"/>
              <a:t>Российский экспертный совет</a:t>
            </a:r>
            <a:endParaRPr lang="en-US" sz="2400" b="1" dirty="0"/>
          </a:p>
        </p:txBody>
      </p:sp>
      <p:sp>
        <p:nvSpPr>
          <p:cNvPr id="8" name="TextBox 7">
            <a:extLst>
              <a:ext uri="{FF2B5EF4-FFF2-40B4-BE49-F238E27FC236}">
                <a16:creationId xmlns:a16="http://schemas.microsoft.com/office/drawing/2014/main" id="{B95FC3AD-C222-45E2-A7BF-B779D4E8A98D}"/>
              </a:ext>
            </a:extLst>
          </p:cNvPr>
          <p:cNvSpPr txBox="1"/>
          <p:nvPr/>
        </p:nvSpPr>
        <p:spPr>
          <a:xfrm>
            <a:off x="384051" y="955923"/>
            <a:ext cx="4060358" cy="3016210"/>
          </a:xfrm>
          <a:prstGeom prst="rect">
            <a:avLst/>
          </a:prstGeom>
          <a:noFill/>
        </p:spPr>
        <p:txBody>
          <a:bodyPr wrap="square" rtlCol="0">
            <a:spAutoFit/>
          </a:bodyPr>
          <a:lstStyle/>
          <a:p>
            <a:r>
              <a:rPr lang="ru-RU" sz="1600" dirty="0"/>
              <a:t>Основные задачи локального экспертного совета:</a:t>
            </a:r>
          </a:p>
          <a:p>
            <a:endParaRPr lang="ru-RU" sz="1600" dirty="0"/>
          </a:p>
          <a:p>
            <a:endParaRPr lang="ru-RU" sz="1600" dirty="0"/>
          </a:p>
          <a:p>
            <a:pPr marL="285750" indent="-285750">
              <a:buFontTx/>
              <a:buChar char="-"/>
            </a:pPr>
            <a:r>
              <a:rPr lang="ru-RU" sz="1400" dirty="0"/>
              <a:t>просвещение среди локальных издателей и редакторов по критериям отбора </a:t>
            </a:r>
            <a:r>
              <a:rPr lang="en-GB" sz="1400" dirty="0"/>
              <a:t>Scopus</a:t>
            </a:r>
            <a:r>
              <a:rPr lang="ru-RU" sz="1400" dirty="0"/>
              <a:t> </a:t>
            </a:r>
          </a:p>
          <a:p>
            <a:pPr marL="285750" indent="-285750">
              <a:buFontTx/>
              <a:buChar char="-"/>
            </a:pPr>
            <a:endParaRPr lang="ru-RU" sz="1400" dirty="0"/>
          </a:p>
          <a:p>
            <a:pPr marL="285750" indent="-285750">
              <a:buFontTx/>
              <a:buChar char="-"/>
            </a:pPr>
            <a:r>
              <a:rPr lang="ru-RU" sz="1400" dirty="0"/>
              <a:t>предварительное сканирование локальных изданий и их отбор для оценки</a:t>
            </a:r>
          </a:p>
          <a:p>
            <a:pPr marL="285750" indent="-285750">
              <a:buFontTx/>
              <a:buChar char="-"/>
            </a:pPr>
            <a:endParaRPr lang="ru-RU" sz="1400" dirty="0"/>
          </a:p>
          <a:p>
            <a:pPr marL="285750" indent="-285750">
              <a:buFontTx/>
              <a:buChar char="-"/>
            </a:pPr>
            <a:r>
              <a:rPr lang="ru-RU" sz="1400" dirty="0"/>
              <a:t>проведение полного обзора локальных изданий для повышения коэффициента принятия локальных изданий</a:t>
            </a:r>
            <a:endParaRPr lang="en-US" sz="1400" dirty="0"/>
          </a:p>
        </p:txBody>
      </p:sp>
    </p:spTree>
    <p:extLst>
      <p:ext uri="{BB962C8B-B14F-4D97-AF65-F5344CB8AC3E}">
        <p14:creationId xmlns:p14="http://schemas.microsoft.com/office/powerpoint/2010/main" val="1181559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ounded Rectangle 131"/>
          <p:cNvSpPr/>
          <p:nvPr/>
        </p:nvSpPr>
        <p:spPr>
          <a:xfrm>
            <a:off x="310831" y="1264247"/>
            <a:ext cx="1179212" cy="657472"/>
          </a:xfrm>
          <a:prstGeom prst="roundRect">
            <a:avLst>
              <a:gd name="adj" fmla="val 19294"/>
            </a:avLst>
          </a:prstGeom>
          <a:solidFill>
            <a:schemeClr val="accent1"/>
          </a:solidFill>
          <a:ln w="25400" cap="flat" cmpd="sng" algn="ctr">
            <a:noFill/>
            <a:prstDash val="solid"/>
          </a:ln>
          <a:effectLst/>
        </p:spPr>
        <p:txBody>
          <a:bodyPr rtlCol="0" anchor="ctr"/>
          <a:lstStyle/>
          <a:p>
            <a:pPr defTabSz="685800">
              <a:defRPr/>
            </a:pPr>
            <a:r>
              <a:rPr lang="ru-RU" sz="1000" b="1" kern="0" dirty="0">
                <a:solidFill>
                  <a:schemeClr val="bg1"/>
                </a:solidFill>
                <a:latin typeface="Calibri"/>
              </a:rPr>
              <a:t>Рецензируемый</a:t>
            </a:r>
            <a:endParaRPr lang="en-US" sz="1000" b="1" kern="0" dirty="0">
              <a:solidFill>
                <a:schemeClr val="bg1"/>
              </a:solidFill>
              <a:latin typeface="Calibri"/>
            </a:endParaRPr>
          </a:p>
        </p:txBody>
      </p:sp>
      <p:sp>
        <p:nvSpPr>
          <p:cNvPr id="143" name="Rounded Rectangle 142"/>
          <p:cNvSpPr/>
          <p:nvPr/>
        </p:nvSpPr>
        <p:spPr>
          <a:xfrm>
            <a:off x="1614880" y="1266992"/>
            <a:ext cx="1233827" cy="657473"/>
          </a:xfrm>
          <a:prstGeom prst="roundRect">
            <a:avLst>
              <a:gd name="adj" fmla="val 19294"/>
            </a:avLst>
          </a:prstGeom>
          <a:solidFill>
            <a:schemeClr val="accent1"/>
          </a:solidFill>
          <a:ln w="25400" cap="flat" cmpd="sng" algn="ctr">
            <a:noFill/>
            <a:prstDash val="solid"/>
          </a:ln>
          <a:effectLst/>
        </p:spPr>
        <p:txBody>
          <a:bodyPr rtlCol="0" anchor="ctr"/>
          <a:lstStyle/>
          <a:p>
            <a:pPr algn="ctr" defTabSz="685800">
              <a:defRPr/>
            </a:pPr>
            <a:r>
              <a:rPr lang="ru-RU" sz="825" b="1" kern="0" dirty="0">
                <a:solidFill>
                  <a:schemeClr val="bg1"/>
                </a:solidFill>
              </a:rPr>
              <a:t>Заглавие, инфо об авторах, аннотация, ключевые слова на англ.</a:t>
            </a:r>
            <a:endParaRPr lang="en-US" sz="1050" kern="0" dirty="0">
              <a:solidFill>
                <a:schemeClr val="bg1"/>
              </a:solidFill>
            </a:endParaRPr>
          </a:p>
        </p:txBody>
      </p:sp>
      <p:sp>
        <p:nvSpPr>
          <p:cNvPr id="146" name="Rounded Rectangle 145"/>
          <p:cNvSpPr/>
          <p:nvPr/>
        </p:nvSpPr>
        <p:spPr>
          <a:xfrm>
            <a:off x="3013819" y="1263468"/>
            <a:ext cx="1375301" cy="658251"/>
          </a:xfrm>
          <a:prstGeom prst="roundRect">
            <a:avLst>
              <a:gd name="adj" fmla="val 19294"/>
            </a:avLst>
          </a:prstGeom>
          <a:solidFill>
            <a:schemeClr val="accent1"/>
          </a:solidFill>
          <a:ln w="25400" cap="flat" cmpd="sng" algn="ctr">
            <a:noFill/>
            <a:prstDash val="solid"/>
          </a:ln>
          <a:effectLst/>
        </p:spPr>
        <p:txBody>
          <a:bodyPr rtlCol="0" anchor="ctr"/>
          <a:lstStyle/>
          <a:p>
            <a:pPr algn="ctr" defTabSz="685800">
              <a:defRPr/>
            </a:pPr>
            <a:r>
              <a:rPr lang="ru-RU" sz="825" b="1" kern="0" dirty="0">
                <a:solidFill>
                  <a:schemeClr val="bg1"/>
                </a:solidFill>
              </a:rPr>
              <a:t>Регулярность издания, зарегистрированный </a:t>
            </a:r>
            <a:r>
              <a:rPr lang="en-GB" sz="825" b="1" kern="0" dirty="0">
                <a:solidFill>
                  <a:schemeClr val="bg1"/>
                </a:solidFill>
              </a:rPr>
              <a:t>ISSN</a:t>
            </a:r>
            <a:endParaRPr lang="en-US" sz="825" kern="0" dirty="0">
              <a:solidFill>
                <a:schemeClr val="bg1"/>
              </a:solidFill>
            </a:endParaRPr>
          </a:p>
        </p:txBody>
      </p:sp>
      <p:sp>
        <p:nvSpPr>
          <p:cNvPr id="149" name="Rounded Rectangle 148"/>
          <p:cNvSpPr/>
          <p:nvPr/>
        </p:nvSpPr>
        <p:spPr>
          <a:xfrm>
            <a:off x="4554232" y="1263467"/>
            <a:ext cx="1233826" cy="658251"/>
          </a:xfrm>
          <a:prstGeom prst="roundRect">
            <a:avLst>
              <a:gd name="adj" fmla="val 19294"/>
            </a:avLst>
          </a:prstGeom>
          <a:solidFill>
            <a:schemeClr val="accent1"/>
          </a:solidFill>
          <a:ln w="25400" cap="flat" cmpd="sng" algn="ctr">
            <a:noFill/>
            <a:prstDash val="solid"/>
          </a:ln>
          <a:effectLst/>
        </p:spPr>
        <p:txBody>
          <a:bodyPr rtlCol="0" anchor="ctr"/>
          <a:lstStyle/>
          <a:p>
            <a:pPr algn="ctr" defTabSz="685800">
              <a:defRPr/>
            </a:pPr>
            <a:r>
              <a:rPr lang="ru-RU" sz="825" b="1" kern="0" dirty="0" err="1">
                <a:solidFill>
                  <a:schemeClr val="bg1"/>
                </a:solidFill>
              </a:rPr>
              <a:t>Пристатейная</a:t>
            </a:r>
            <a:r>
              <a:rPr lang="ru-RU" sz="825" b="1" kern="0" dirty="0">
                <a:solidFill>
                  <a:schemeClr val="bg1"/>
                </a:solidFill>
              </a:rPr>
              <a:t> литература в романском </a:t>
            </a:r>
            <a:r>
              <a:rPr lang="ru-RU" sz="825" b="1" kern="0" dirty="0" err="1">
                <a:solidFill>
                  <a:schemeClr val="bg1"/>
                </a:solidFill>
              </a:rPr>
              <a:t>алф</a:t>
            </a:r>
            <a:r>
              <a:rPr lang="ru-RU" sz="825" b="1" kern="0" dirty="0">
                <a:solidFill>
                  <a:schemeClr val="bg1"/>
                </a:solidFill>
              </a:rPr>
              <a:t>.</a:t>
            </a:r>
            <a:endParaRPr lang="en-US" sz="825" kern="0" dirty="0">
              <a:solidFill>
                <a:schemeClr val="bg1"/>
              </a:solidFill>
            </a:endParaRPr>
          </a:p>
        </p:txBody>
      </p:sp>
      <p:sp>
        <p:nvSpPr>
          <p:cNvPr id="152" name="Rounded Rectangle 151"/>
          <p:cNvSpPr/>
          <p:nvPr/>
        </p:nvSpPr>
        <p:spPr>
          <a:xfrm>
            <a:off x="5942924" y="1274911"/>
            <a:ext cx="1168293" cy="658251"/>
          </a:xfrm>
          <a:prstGeom prst="roundRect">
            <a:avLst>
              <a:gd name="adj" fmla="val 19294"/>
            </a:avLst>
          </a:prstGeom>
          <a:solidFill>
            <a:schemeClr val="accent1"/>
          </a:solidFill>
          <a:ln w="25400" cap="flat" cmpd="sng" algn="ctr">
            <a:noFill/>
            <a:prstDash val="solid"/>
          </a:ln>
          <a:effectLst/>
        </p:spPr>
        <p:txBody>
          <a:bodyPr rtlCol="0" anchor="ctr"/>
          <a:lstStyle/>
          <a:p>
            <a:pPr algn="ctr" defTabSz="685800">
              <a:defRPr/>
            </a:pPr>
            <a:r>
              <a:rPr lang="ru-RU" sz="825" b="1" kern="0" dirty="0">
                <a:solidFill>
                  <a:schemeClr val="bg1"/>
                </a:solidFill>
              </a:rPr>
              <a:t>Декларация издательской этики</a:t>
            </a:r>
            <a:endParaRPr lang="en-US" sz="825" kern="0" dirty="0">
              <a:solidFill>
                <a:schemeClr val="bg1"/>
              </a:solidFill>
            </a:endParaRPr>
          </a:p>
        </p:txBody>
      </p:sp>
      <p:sp>
        <p:nvSpPr>
          <p:cNvPr id="2" name="Title 1"/>
          <p:cNvSpPr>
            <a:spLocks noGrp="1"/>
          </p:cNvSpPr>
          <p:nvPr>
            <p:ph type="title"/>
          </p:nvPr>
        </p:nvSpPr>
        <p:spPr>
          <a:xfrm>
            <a:off x="563588" y="210589"/>
            <a:ext cx="6178739" cy="313984"/>
          </a:xfrm>
        </p:spPr>
        <p:txBody>
          <a:bodyPr/>
          <a:lstStyle/>
          <a:p>
            <a:r>
              <a:rPr lang="ru-RU" dirty="0"/>
              <a:t>Критерии оценки журнала</a:t>
            </a:r>
            <a:endParaRPr lang="en-US" dirty="0"/>
          </a:p>
        </p:txBody>
      </p:sp>
      <p:sp>
        <p:nvSpPr>
          <p:cNvPr id="116" name="Rounded Rectangle 115"/>
          <p:cNvSpPr/>
          <p:nvPr/>
        </p:nvSpPr>
        <p:spPr>
          <a:xfrm>
            <a:off x="1143001" y="2446386"/>
            <a:ext cx="1371599" cy="2286000"/>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ysClr val="windowText" lastClr="000000"/>
              </a:solidFill>
              <a:latin typeface="Calibri"/>
            </a:endParaRPr>
          </a:p>
        </p:txBody>
      </p:sp>
      <p:sp>
        <p:nvSpPr>
          <p:cNvPr id="117" name="Rounded Rectangle 116"/>
          <p:cNvSpPr/>
          <p:nvPr/>
        </p:nvSpPr>
        <p:spPr>
          <a:xfrm>
            <a:off x="2511910" y="2446386"/>
            <a:ext cx="1371599" cy="2286000"/>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ysClr val="windowText" lastClr="000000"/>
              </a:solidFill>
              <a:latin typeface="Calibri"/>
            </a:endParaRPr>
          </a:p>
        </p:txBody>
      </p:sp>
      <p:sp>
        <p:nvSpPr>
          <p:cNvPr id="118" name="Rounded Rectangle 117"/>
          <p:cNvSpPr/>
          <p:nvPr/>
        </p:nvSpPr>
        <p:spPr>
          <a:xfrm>
            <a:off x="3874100" y="2446386"/>
            <a:ext cx="1371599" cy="2286000"/>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ysClr val="windowText" lastClr="000000"/>
              </a:solidFill>
              <a:latin typeface="Calibri"/>
            </a:endParaRPr>
          </a:p>
        </p:txBody>
      </p:sp>
      <p:sp>
        <p:nvSpPr>
          <p:cNvPr id="119" name="Rounded Rectangle 118"/>
          <p:cNvSpPr/>
          <p:nvPr/>
        </p:nvSpPr>
        <p:spPr>
          <a:xfrm>
            <a:off x="5245699" y="2446386"/>
            <a:ext cx="1371599" cy="2286000"/>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ysClr val="windowText" lastClr="000000"/>
              </a:solidFill>
              <a:latin typeface="Calibri"/>
            </a:endParaRPr>
          </a:p>
        </p:txBody>
      </p:sp>
      <p:sp>
        <p:nvSpPr>
          <p:cNvPr id="120" name="Rounded Rectangle 119"/>
          <p:cNvSpPr/>
          <p:nvPr/>
        </p:nvSpPr>
        <p:spPr>
          <a:xfrm>
            <a:off x="6617297" y="2446386"/>
            <a:ext cx="1371599" cy="2286000"/>
          </a:xfrm>
          <a:prstGeom prst="roundRect">
            <a:avLst>
              <a:gd name="adj" fmla="val 5176"/>
            </a:avLst>
          </a:prstGeom>
          <a:solidFill>
            <a:schemeClr val="tx1">
              <a:lumMod val="20000"/>
              <a:lumOff val="8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ysClr val="windowText" lastClr="000000"/>
              </a:solidFill>
              <a:latin typeface="Calibri"/>
            </a:endParaRPr>
          </a:p>
        </p:txBody>
      </p:sp>
      <p:sp>
        <p:nvSpPr>
          <p:cNvPr id="121" name="Rounded Rectangle 120"/>
          <p:cNvSpPr/>
          <p:nvPr/>
        </p:nvSpPr>
        <p:spPr>
          <a:xfrm>
            <a:off x="1140311" y="2446386"/>
            <a:ext cx="1371599" cy="40005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chemeClr val="bg1"/>
              </a:solidFill>
              <a:latin typeface="Calibri"/>
            </a:endParaRPr>
          </a:p>
        </p:txBody>
      </p:sp>
      <p:sp>
        <p:nvSpPr>
          <p:cNvPr id="122" name="Rounded Rectangle 121"/>
          <p:cNvSpPr/>
          <p:nvPr/>
        </p:nvSpPr>
        <p:spPr>
          <a:xfrm>
            <a:off x="2502502" y="2446386"/>
            <a:ext cx="1371599" cy="40005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chemeClr val="bg1"/>
              </a:solidFill>
              <a:latin typeface="Calibri"/>
            </a:endParaRPr>
          </a:p>
        </p:txBody>
      </p:sp>
      <p:sp>
        <p:nvSpPr>
          <p:cNvPr id="123" name="Rounded Rectangle 122"/>
          <p:cNvSpPr/>
          <p:nvPr/>
        </p:nvSpPr>
        <p:spPr>
          <a:xfrm>
            <a:off x="3888887" y="2446386"/>
            <a:ext cx="1371599" cy="40005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chemeClr val="bg1"/>
              </a:solidFill>
              <a:latin typeface="Calibri"/>
            </a:endParaRPr>
          </a:p>
        </p:txBody>
      </p:sp>
      <p:sp>
        <p:nvSpPr>
          <p:cNvPr id="124" name="Rounded Rectangle 123"/>
          <p:cNvSpPr/>
          <p:nvPr/>
        </p:nvSpPr>
        <p:spPr>
          <a:xfrm>
            <a:off x="5245699" y="2446386"/>
            <a:ext cx="1371599" cy="40005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chemeClr val="bg1"/>
              </a:solidFill>
              <a:latin typeface="Calibri"/>
            </a:endParaRPr>
          </a:p>
        </p:txBody>
      </p:sp>
      <p:sp>
        <p:nvSpPr>
          <p:cNvPr id="125" name="Rounded Rectangle 124"/>
          <p:cNvSpPr/>
          <p:nvPr/>
        </p:nvSpPr>
        <p:spPr>
          <a:xfrm>
            <a:off x="6617297" y="2446386"/>
            <a:ext cx="1371599" cy="400050"/>
          </a:xfrm>
          <a:prstGeom prst="roundRect">
            <a:avLst>
              <a:gd name="adj" fmla="val 19294"/>
            </a:avLst>
          </a:prstGeom>
          <a:solidFill>
            <a:schemeClr val="tx1">
              <a:lumMod val="40000"/>
              <a:lumOff val="60000"/>
            </a:schemeClr>
          </a:solidFill>
          <a:ln w="25400" cap="flat" cmpd="sng" algn="ctr">
            <a:solidFill>
              <a:sysClr val="window" lastClr="FFFFFF"/>
            </a:solidFill>
            <a:prstDash val="solid"/>
          </a:ln>
          <a:effectLst/>
        </p:spPr>
        <p:txBody>
          <a:bodyPr rtlCol="0" anchor="ctr"/>
          <a:lstStyle/>
          <a:p>
            <a:pPr defTabSz="685800">
              <a:defRPr/>
            </a:pPr>
            <a:endParaRPr lang="en-US" sz="1050" kern="0" dirty="0">
              <a:solidFill>
                <a:schemeClr val="bg1"/>
              </a:solidFill>
              <a:latin typeface="Calibri"/>
            </a:endParaRPr>
          </a:p>
        </p:txBody>
      </p:sp>
      <p:sp>
        <p:nvSpPr>
          <p:cNvPr id="126" name="TextBox 125"/>
          <p:cNvSpPr txBox="1"/>
          <p:nvPr/>
        </p:nvSpPr>
        <p:spPr>
          <a:xfrm>
            <a:off x="1229217" y="2446386"/>
            <a:ext cx="1273286" cy="415498"/>
          </a:xfrm>
          <a:prstGeom prst="rect">
            <a:avLst/>
          </a:prstGeom>
          <a:noFill/>
        </p:spPr>
        <p:txBody>
          <a:bodyPr wrap="square" rtlCol="0">
            <a:spAutoFit/>
          </a:bodyPr>
          <a:lstStyle/>
          <a:p>
            <a:pPr defTabSz="685800">
              <a:defRPr/>
            </a:pPr>
            <a:r>
              <a:rPr lang="ru-RU" sz="1050" b="1" kern="0" dirty="0">
                <a:solidFill>
                  <a:sysClr val="windowText" lastClr="000000"/>
                </a:solidFill>
              </a:rPr>
              <a:t>Редакционная политика</a:t>
            </a:r>
            <a:endParaRPr lang="en-US" sz="1050" kern="0" dirty="0">
              <a:solidFill>
                <a:sysClr val="windowText" lastClr="000000"/>
              </a:solidFill>
            </a:endParaRPr>
          </a:p>
        </p:txBody>
      </p:sp>
      <p:sp>
        <p:nvSpPr>
          <p:cNvPr id="127" name="TextBox 126"/>
          <p:cNvSpPr txBox="1"/>
          <p:nvPr/>
        </p:nvSpPr>
        <p:spPr>
          <a:xfrm>
            <a:off x="2508551" y="2446386"/>
            <a:ext cx="1359501" cy="415498"/>
          </a:xfrm>
          <a:prstGeom prst="rect">
            <a:avLst/>
          </a:prstGeom>
          <a:noFill/>
        </p:spPr>
        <p:txBody>
          <a:bodyPr wrap="square" rtlCol="0">
            <a:spAutoFit/>
          </a:bodyPr>
          <a:lstStyle/>
          <a:p>
            <a:pPr defTabSz="685800">
              <a:defRPr/>
            </a:pPr>
            <a:r>
              <a:rPr lang="ru-RU" sz="1050" b="1" kern="0" dirty="0">
                <a:solidFill>
                  <a:sysClr val="windowText" lastClr="000000"/>
                </a:solidFill>
              </a:rPr>
              <a:t>Качество содержания</a:t>
            </a:r>
            <a:endParaRPr lang="en-US" sz="1050" kern="0" dirty="0">
              <a:solidFill>
                <a:sysClr val="windowText" lastClr="000000"/>
              </a:solidFill>
            </a:endParaRPr>
          </a:p>
        </p:txBody>
      </p:sp>
      <p:sp>
        <p:nvSpPr>
          <p:cNvPr id="128" name="TextBox 127"/>
          <p:cNvSpPr txBox="1"/>
          <p:nvPr/>
        </p:nvSpPr>
        <p:spPr>
          <a:xfrm>
            <a:off x="3880149" y="2446386"/>
            <a:ext cx="1359501" cy="415498"/>
          </a:xfrm>
          <a:prstGeom prst="rect">
            <a:avLst/>
          </a:prstGeom>
          <a:noFill/>
        </p:spPr>
        <p:txBody>
          <a:bodyPr wrap="square" rtlCol="0">
            <a:spAutoFit/>
          </a:bodyPr>
          <a:lstStyle/>
          <a:p>
            <a:pPr defTabSz="685800">
              <a:defRPr/>
            </a:pPr>
            <a:r>
              <a:rPr lang="ru-RU" sz="1050" b="1" kern="0" dirty="0">
                <a:solidFill>
                  <a:sysClr val="windowText" lastClr="000000"/>
                </a:solidFill>
              </a:rPr>
              <a:t>Положение журнала</a:t>
            </a:r>
            <a:endParaRPr lang="en-US" sz="1050" kern="0" dirty="0">
              <a:solidFill>
                <a:sysClr val="windowText" lastClr="000000"/>
              </a:solidFill>
            </a:endParaRPr>
          </a:p>
        </p:txBody>
      </p:sp>
      <p:sp>
        <p:nvSpPr>
          <p:cNvPr id="129" name="TextBox 128"/>
          <p:cNvSpPr txBox="1"/>
          <p:nvPr/>
        </p:nvSpPr>
        <p:spPr>
          <a:xfrm>
            <a:off x="5263175" y="2446386"/>
            <a:ext cx="1359501" cy="253916"/>
          </a:xfrm>
          <a:prstGeom prst="rect">
            <a:avLst/>
          </a:prstGeom>
          <a:noFill/>
        </p:spPr>
        <p:txBody>
          <a:bodyPr wrap="square" rtlCol="0">
            <a:spAutoFit/>
          </a:bodyPr>
          <a:lstStyle/>
          <a:p>
            <a:pPr defTabSz="685800">
              <a:defRPr/>
            </a:pPr>
            <a:r>
              <a:rPr lang="ru-RU" sz="1050" b="1" kern="0" dirty="0">
                <a:solidFill>
                  <a:sysClr val="windowText" lastClr="000000"/>
                </a:solidFill>
              </a:rPr>
              <a:t>Регулярность</a:t>
            </a:r>
            <a:endParaRPr lang="en-US" sz="1050" kern="0" dirty="0">
              <a:solidFill>
                <a:sysClr val="windowText" lastClr="000000"/>
              </a:solidFill>
            </a:endParaRPr>
          </a:p>
        </p:txBody>
      </p:sp>
      <p:sp>
        <p:nvSpPr>
          <p:cNvPr id="130" name="TextBox 129"/>
          <p:cNvSpPr txBox="1"/>
          <p:nvPr/>
        </p:nvSpPr>
        <p:spPr>
          <a:xfrm>
            <a:off x="6632084" y="2446386"/>
            <a:ext cx="1359501" cy="415498"/>
          </a:xfrm>
          <a:prstGeom prst="rect">
            <a:avLst/>
          </a:prstGeom>
          <a:noFill/>
        </p:spPr>
        <p:txBody>
          <a:bodyPr wrap="square" rtlCol="0">
            <a:spAutoFit/>
          </a:bodyPr>
          <a:lstStyle/>
          <a:p>
            <a:pPr defTabSz="685800">
              <a:defRPr/>
            </a:pPr>
            <a:r>
              <a:rPr lang="ru-RU" sz="1050" b="1" kern="0" dirty="0">
                <a:solidFill>
                  <a:sysClr val="windowText" lastClr="000000"/>
                </a:solidFill>
              </a:rPr>
              <a:t>Онлайн доступность</a:t>
            </a:r>
            <a:endParaRPr lang="en-US" sz="1050" kern="0" dirty="0">
              <a:solidFill>
                <a:sysClr val="windowText" lastClr="000000"/>
              </a:solidFill>
            </a:endParaRPr>
          </a:p>
        </p:txBody>
      </p:sp>
      <p:sp>
        <p:nvSpPr>
          <p:cNvPr id="134" name="TextBox 133"/>
          <p:cNvSpPr txBox="1"/>
          <p:nvPr/>
        </p:nvSpPr>
        <p:spPr>
          <a:xfrm>
            <a:off x="567444" y="786354"/>
            <a:ext cx="8263817" cy="461665"/>
          </a:xfrm>
          <a:prstGeom prst="rect">
            <a:avLst/>
          </a:prstGeom>
          <a:noFill/>
        </p:spPr>
        <p:txBody>
          <a:bodyPr wrap="square" rtlCol="0">
            <a:spAutoFit/>
          </a:bodyPr>
          <a:lstStyle/>
          <a:p>
            <a:pPr defTabSz="685800">
              <a:defRPr/>
            </a:pPr>
            <a:r>
              <a:rPr lang="ru-RU" sz="1200" b="1" u="sng" kern="0" dirty="0">
                <a:solidFill>
                  <a:sysClr val="windowText" lastClr="000000"/>
                </a:solidFill>
              </a:rPr>
              <a:t>Все</a:t>
            </a:r>
            <a:r>
              <a:rPr lang="en-US" sz="1200" b="1" kern="0" dirty="0">
                <a:solidFill>
                  <a:sysClr val="windowText" lastClr="000000"/>
                </a:solidFill>
              </a:rPr>
              <a:t> </a:t>
            </a:r>
            <a:r>
              <a:rPr lang="ru-RU" sz="1200" b="1" kern="0" dirty="0">
                <a:solidFill>
                  <a:sysClr val="windowText" lastClr="000000"/>
                </a:solidFill>
              </a:rPr>
              <a:t>журналы должны</a:t>
            </a:r>
            <a:r>
              <a:rPr lang="en-US" sz="1200" b="1" kern="0" dirty="0">
                <a:solidFill>
                  <a:sysClr val="windowText" lastClr="000000"/>
                </a:solidFill>
              </a:rPr>
              <a:t> </a:t>
            </a:r>
            <a:r>
              <a:rPr lang="ru-RU" sz="1200" b="1" kern="0" dirty="0">
                <a:solidFill>
                  <a:sysClr val="windowText" lastClr="000000"/>
                </a:solidFill>
              </a:rPr>
              <a:t>соответствовать </a:t>
            </a:r>
            <a:r>
              <a:rPr lang="ru-RU" sz="1200" b="1" u="sng" kern="0" dirty="0">
                <a:solidFill>
                  <a:sysClr val="windowText" lastClr="000000"/>
                </a:solidFill>
              </a:rPr>
              <a:t>всем</a:t>
            </a:r>
            <a:r>
              <a:rPr lang="ru-RU" sz="1200" b="1" kern="0" dirty="0">
                <a:solidFill>
                  <a:sysClr val="windowText" lastClr="000000"/>
                </a:solidFill>
              </a:rPr>
              <a:t> минимальным критериям для прохождения дальнейшей оценки</a:t>
            </a:r>
            <a:endParaRPr lang="en-US" sz="1200" kern="0" dirty="0">
              <a:solidFill>
                <a:sysClr val="windowText" lastClr="000000"/>
              </a:solidFill>
            </a:endParaRPr>
          </a:p>
        </p:txBody>
      </p:sp>
      <p:sp>
        <p:nvSpPr>
          <p:cNvPr id="135" name="TextBox 134"/>
          <p:cNvSpPr txBox="1"/>
          <p:nvPr/>
        </p:nvSpPr>
        <p:spPr>
          <a:xfrm>
            <a:off x="682283" y="1961638"/>
            <a:ext cx="7147268" cy="461665"/>
          </a:xfrm>
          <a:prstGeom prst="rect">
            <a:avLst/>
          </a:prstGeom>
          <a:noFill/>
        </p:spPr>
        <p:txBody>
          <a:bodyPr wrap="square" rtlCol="0">
            <a:spAutoFit/>
          </a:bodyPr>
          <a:lstStyle/>
          <a:p>
            <a:pPr defTabSz="685800">
              <a:defRPr/>
            </a:pPr>
            <a:r>
              <a:rPr lang="ru-RU" sz="1200" b="1" kern="0" dirty="0">
                <a:solidFill>
                  <a:sysClr val="windowText" lastClr="000000"/>
                </a:solidFill>
              </a:rPr>
              <a:t>Проходящие эти критерии журналы далее оцениваются </a:t>
            </a:r>
            <a:r>
              <a:rPr lang="en-GB" sz="1200" b="1" kern="0" dirty="0">
                <a:solidFill>
                  <a:sysClr val="windowText" lastClr="000000"/>
                </a:solidFill>
              </a:rPr>
              <a:t>CSAB </a:t>
            </a:r>
            <a:r>
              <a:rPr lang="ru-RU" sz="1200" b="1" kern="0" dirty="0">
                <a:solidFill>
                  <a:sysClr val="windowText" lastClr="000000"/>
                </a:solidFill>
              </a:rPr>
              <a:t>по комбинации</a:t>
            </a:r>
            <a:r>
              <a:rPr lang="en-US" sz="1200" b="1" kern="0" dirty="0">
                <a:solidFill>
                  <a:sysClr val="windowText" lastClr="000000"/>
                </a:solidFill>
              </a:rPr>
              <a:t> 14 </a:t>
            </a:r>
            <a:r>
              <a:rPr lang="ru-RU" sz="1200" b="1" kern="0" dirty="0">
                <a:solidFill>
                  <a:sysClr val="windowText" lastClr="000000"/>
                </a:solidFill>
              </a:rPr>
              <a:t>количественных и качественных критериев</a:t>
            </a:r>
            <a:r>
              <a:rPr lang="en-US" sz="1200" b="1" kern="0" dirty="0">
                <a:solidFill>
                  <a:sysClr val="windowText" lastClr="000000"/>
                </a:solidFill>
              </a:rPr>
              <a:t>: </a:t>
            </a:r>
            <a:endParaRPr lang="en-US" sz="1200" kern="0" dirty="0">
              <a:solidFill>
                <a:sysClr val="windowText" lastClr="000000"/>
              </a:solidFill>
            </a:endParaRPr>
          </a:p>
        </p:txBody>
      </p:sp>
      <p:sp>
        <p:nvSpPr>
          <p:cNvPr id="136" name="Rectangle 135"/>
          <p:cNvSpPr/>
          <p:nvPr/>
        </p:nvSpPr>
        <p:spPr>
          <a:xfrm>
            <a:off x="1181998" y="2862644"/>
            <a:ext cx="1420003" cy="1892826"/>
          </a:xfrm>
          <a:prstGeom prst="rect">
            <a:avLst/>
          </a:prstGeom>
        </p:spPr>
        <p:txBody>
          <a:bodyPr wrap="square">
            <a:spAutoFit/>
          </a:bodyPr>
          <a:lstStyle/>
          <a:p>
            <a:pPr lvl="0" fontAlgn="base">
              <a:spcBef>
                <a:spcPct val="25000"/>
              </a:spcBef>
              <a:spcAft>
                <a:spcPct val="0"/>
              </a:spcAft>
              <a:buClr>
                <a:srgbClr val="036635"/>
              </a:buClr>
              <a:buSzPct val="140000"/>
            </a:pPr>
            <a:r>
              <a:rPr lang="en-US" sz="900" dirty="0">
                <a:cs typeface="Times New Roman" pitchFamily="18" charset="0"/>
              </a:rPr>
              <a:t>• </a:t>
            </a:r>
            <a:r>
              <a:rPr lang="ru-RU" sz="900" dirty="0">
                <a:cs typeface="Times New Roman" pitchFamily="18" charset="0"/>
              </a:rPr>
              <a:t>Убедительная редакторская концепция</a:t>
            </a:r>
            <a:r>
              <a:rPr lang="en-US" sz="900" dirty="0">
                <a:cs typeface="Times New Roman" pitchFamily="18" charset="0"/>
              </a:rPr>
              <a:t>/</a:t>
            </a:r>
            <a:r>
              <a:rPr lang="ru-RU" sz="900" dirty="0">
                <a:cs typeface="Times New Roman" pitchFamily="18" charset="0"/>
              </a:rPr>
              <a:t>политика (цели)</a:t>
            </a:r>
            <a:r>
              <a:rPr lang="en-GB" sz="900" dirty="0">
                <a:cs typeface="Times New Roman" pitchFamily="18" charset="0"/>
              </a:rPr>
              <a:t>/</a:t>
            </a:r>
            <a:r>
              <a:rPr lang="ru-RU" sz="900" dirty="0">
                <a:cs typeface="Times New Roman" pitchFamily="18" charset="0"/>
              </a:rPr>
              <a:t>правила публикации журнала</a:t>
            </a:r>
            <a:endParaRPr lang="en-US" sz="900" dirty="0">
              <a:cs typeface="Times New Roman" pitchFamily="18" charset="0"/>
            </a:endParaRPr>
          </a:p>
          <a:p>
            <a:pPr lvl="0" fontAlgn="base">
              <a:spcBef>
                <a:spcPct val="25000"/>
              </a:spcBef>
              <a:spcAft>
                <a:spcPct val="0"/>
              </a:spcAft>
              <a:buClr>
                <a:srgbClr val="036635"/>
              </a:buClr>
              <a:buSzPct val="140000"/>
            </a:pPr>
            <a:r>
              <a:rPr lang="en-US" sz="900" dirty="0">
                <a:cs typeface="Times New Roman" pitchFamily="18" charset="0"/>
              </a:rPr>
              <a:t>• </a:t>
            </a:r>
            <a:r>
              <a:rPr lang="ru-RU" sz="900" dirty="0">
                <a:cs typeface="Times New Roman" pitchFamily="18" charset="0"/>
              </a:rPr>
              <a:t>Тип рецензирования</a:t>
            </a:r>
            <a:endParaRPr lang="en-GB" sz="900" dirty="0">
              <a:cs typeface="Times New Roman" pitchFamily="18" charset="0"/>
            </a:endParaRPr>
          </a:p>
          <a:p>
            <a:pPr lvl="0">
              <a:spcBef>
                <a:spcPct val="25000"/>
              </a:spcBef>
              <a:buClr>
                <a:srgbClr val="036635"/>
              </a:buClr>
              <a:buSzPct val="140000"/>
            </a:pPr>
            <a:r>
              <a:rPr lang="en-US" sz="900" dirty="0">
                <a:cs typeface="Times New Roman" pitchFamily="18" charset="0"/>
              </a:rPr>
              <a:t>• </a:t>
            </a:r>
            <a:r>
              <a:rPr lang="en-GB" sz="900" dirty="0">
                <a:cs typeface="Times New Roman" pitchFamily="18" charset="0"/>
              </a:rPr>
              <a:t>ISSN</a:t>
            </a:r>
            <a:endParaRPr lang="en-US" sz="900" dirty="0">
              <a:cs typeface="Times New Roman" pitchFamily="18" charset="0"/>
            </a:endParaRPr>
          </a:p>
          <a:p>
            <a:pPr lvl="0" fontAlgn="base">
              <a:spcBef>
                <a:spcPct val="25000"/>
              </a:spcBef>
              <a:spcAft>
                <a:spcPct val="0"/>
              </a:spcAft>
              <a:buClr>
                <a:srgbClr val="036635"/>
              </a:buClr>
              <a:buSzPct val="140000"/>
            </a:pPr>
            <a:r>
              <a:rPr lang="en-US" sz="900" dirty="0">
                <a:cs typeface="Times New Roman" pitchFamily="18" charset="0"/>
              </a:rPr>
              <a:t>• </a:t>
            </a:r>
            <a:r>
              <a:rPr lang="ru-RU" sz="900" dirty="0">
                <a:cs typeface="Times New Roman" pitchFamily="18" charset="0"/>
              </a:rPr>
              <a:t>Географическое разнообразие редколлегии</a:t>
            </a:r>
            <a:endParaRPr lang="en-US" sz="900" dirty="0">
              <a:cs typeface="Times New Roman" pitchFamily="18" charset="0"/>
            </a:endParaRPr>
          </a:p>
          <a:p>
            <a:pPr lvl="0">
              <a:spcBef>
                <a:spcPct val="25000"/>
              </a:spcBef>
              <a:buClr>
                <a:srgbClr val="036635"/>
              </a:buClr>
              <a:buSzPct val="140000"/>
            </a:pPr>
            <a:r>
              <a:rPr lang="en-US" sz="900" dirty="0">
                <a:cs typeface="Times New Roman" pitchFamily="18" charset="0"/>
              </a:rPr>
              <a:t>• </a:t>
            </a:r>
            <a:r>
              <a:rPr lang="ru-RU" sz="900" dirty="0">
                <a:cs typeface="Times New Roman" pitchFamily="18" charset="0"/>
              </a:rPr>
              <a:t>Географическое разнообразие авторов</a:t>
            </a:r>
            <a:endParaRPr lang="en-US" sz="900" dirty="0">
              <a:cs typeface="Times New Roman" pitchFamily="18" charset="0"/>
            </a:endParaRPr>
          </a:p>
        </p:txBody>
      </p:sp>
      <p:sp>
        <p:nvSpPr>
          <p:cNvPr id="137" name="Rectangle 136"/>
          <p:cNvSpPr/>
          <p:nvPr/>
        </p:nvSpPr>
        <p:spPr>
          <a:xfrm>
            <a:off x="2484348" y="2862644"/>
            <a:ext cx="1459002" cy="1773755"/>
          </a:xfrm>
          <a:prstGeom prst="rect">
            <a:avLst/>
          </a:prstGeom>
        </p:spPr>
        <p:txBody>
          <a:bodyPr wrap="square">
            <a:spAutoFit/>
          </a:bodyPr>
          <a:lstStyle/>
          <a:p>
            <a:pPr>
              <a:spcBef>
                <a:spcPct val="25000"/>
              </a:spcBef>
              <a:buClr>
                <a:srgbClr val="036635"/>
              </a:buClr>
              <a:buSzPct val="140000"/>
            </a:pPr>
            <a:r>
              <a:rPr lang="en-US" sz="1050" dirty="0">
                <a:cs typeface="Times New Roman" pitchFamily="18" charset="0"/>
              </a:rPr>
              <a:t>• </a:t>
            </a:r>
            <a:r>
              <a:rPr lang="ru-RU" sz="1013" dirty="0">
                <a:cs typeface="Times New Roman" pitchFamily="18" charset="0"/>
              </a:rPr>
              <a:t>Научный вклад в направление</a:t>
            </a:r>
            <a:endParaRPr lang="en-US" sz="1013" dirty="0">
              <a:cs typeface="Times New Roman" pitchFamily="18" charset="0"/>
            </a:endParaRPr>
          </a:p>
          <a:p>
            <a:pPr>
              <a:spcBef>
                <a:spcPct val="25000"/>
              </a:spcBef>
              <a:buClr>
                <a:srgbClr val="036635"/>
              </a:buClr>
              <a:buSzPct val="140000"/>
            </a:pPr>
            <a:r>
              <a:rPr lang="en-US" sz="1013" dirty="0">
                <a:cs typeface="Times New Roman" pitchFamily="18" charset="0"/>
              </a:rPr>
              <a:t>• </a:t>
            </a:r>
            <a:r>
              <a:rPr lang="ru-RU" sz="1013" dirty="0">
                <a:cs typeface="Times New Roman" pitchFamily="18" charset="0"/>
              </a:rPr>
              <a:t>Понятные и полные аннотации</a:t>
            </a:r>
            <a:r>
              <a:rPr lang="en-US" sz="1013" dirty="0">
                <a:cs typeface="Times New Roman" pitchFamily="18" charset="0"/>
              </a:rPr>
              <a:t> </a:t>
            </a:r>
          </a:p>
          <a:p>
            <a:pPr>
              <a:spcBef>
                <a:spcPct val="25000"/>
              </a:spcBef>
              <a:buClr>
                <a:srgbClr val="036635"/>
              </a:buClr>
              <a:buSzPct val="140000"/>
            </a:pPr>
            <a:r>
              <a:rPr lang="en-US" sz="1013" dirty="0">
                <a:cs typeface="Times New Roman" pitchFamily="18" charset="0"/>
              </a:rPr>
              <a:t>• </a:t>
            </a:r>
            <a:r>
              <a:rPr lang="ru-RU" sz="1013" dirty="0">
                <a:cs typeface="Times New Roman" pitchFamily="18" charset="0"/>
              </a:rPr>
              <a:t>Качество и соответствие заявленной политике/целям издания</a:t>
            </a:r>
            <a:endParaRPr lang="en-US" sz="1013" dirty="0">
              <a:cs typeface="Times New Roman" pitchFamily="18" charset="0"/>
            </a:endParaRPr>
          </a:p>
          <a:p>
            <a:pPr>
              <a:spcBef>
                <a:spcPct val="25000"/>
              </a:spcBef>
              <a:buClr>
                <a:srgbClr val="036635"/>
              </a:buClr>
              <a:buSzPct val="140000"/>
            </a:pPr>
            <a:r>
              <a:rPr lang="en-US" sz="1013" dirty="0">
                <a:cs typeface="Times New Roman" pitchFamily="18" charset="0"/>
              </a:rPr>
              <a:t>• </a:t>
            </a:r>
            <a:r>
              <a:rPr lang="ru-RU" sz="1013" dirty="0">
                <a:cs typeface="Times New Roman" pitchFamily="18" charset="0"/>
              </a:rPr>
              <a:t>Читаемость статей</a:t>
            </a:r>
            <a:r>
              <a:rPr lang="en-US" sz="1013" dirty="0">
                <a:cs typeface="Times New Roman" pitchFamily="18" charset="0"/>
              </a:rPr>
              <a:t> </a:t>
            </a:r>
          </a:p>
        </p:txBody>
      </p:sp>
      <p:sp>
        <p:nvSpPr>
          <p:cNvPr id="138" name="Rectangle 137"/>
          <p:cNvSpPr/>
          <p:nvPr/>
        </p:nvSpPr>
        <p:spPr>
          <a:xfrm>
            <a:off x="3855948" y="2862644"/>
            <a:ext cx="1459002" cy="1425390"/>
          </a:xfrm>
          <a:prstGeom prst="rect">
            <a:avLst/>
          </a:prstGeom>
        </p:spPr>
        <p:txBody>
          <a:bodyPr wrap="square">
            <a:spAutoFit/>
          </a:bodyPr>
          <a:lstStyle/>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Цитируемость статей журнала в </a:t>
            </a:r>
            <a:r>
              <a:rPr lang="en-GB" sz="1050" dirty="0">
                <a:cs typeface="Times New Roman" pitchFamily="18" charset="0"/>
              </a:rPr>
              <a:t>Scopus</a:t>
            </a:r>
            <a:endParaRPr lang="en-US" sz="1050" dirty="0">
              <a:cs typeface="Times New Roman" pitchFamily="18" charset="0"/>
            </a:endParaRPr>
          </a:p>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Положение редколлегии (цитируемость, публикационная активность)</a:t>
            </a:r>
            <a:endParaRPr lang="en-US" sz="1050" dirty="0">
              <a:cs typeface="Times New Roman" pitchFamily="18" charset="0"/>
            </a:endParaRPr>
          </a:p>
        </p:txBody>
      </p:sp>
      <p:sp>
        <p:nvSpPr>
          <p:cNvPr id="139" name="Rectangle 138"/>
          <p:cNvSpPr/>
          <p:nvPr/>
        </p:nvSpPr>
        <p:spPr>
          <a:xfrm>
            <a:off x="5227548" y="2862643"/>
            <a:ext cx="1459002" cy="738664"/>
          </a:xfrm>
          <a:prstGeom prst="rect">
            <a:avLst/>
          </a:prstGeom>
        </p:spPr>
        <p:txBody>
          <a:bodyPr wrap="square">
            <a:spAutoFit/>
          </a:bodyPr>
          <a:lstStyle/>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Издание в соответствии с графиком, без задержек</a:t>
            </a:r>
            <a:endParaRPr lang="en-US" sz="1050" dirty="0">
              <a:cs typeface="Times New Roman" pitchFamily="18" charset="0"/>
            </a:endParaRPr>
          </a:p>
        </p:txBody>
      </p:sp>
      <p:sp>
        <p:nvSpPr>
          <p:cNvPr id="140" name="Rectangle 139"/>
          <p:cNvSpPr/>
          <p:nvPr/>
        </p:nvSpPr>
        <p:spPr>
          <a:xfrm>
            <a:off x="6629400" y="2862644"/>
            <a:ext cx="1459002" cy="1465786"/>
          </a:xfrm>
          <a:prstGeom prst="rect">
            <a:avLst/>
          </a:prstGeom>
        </p:spPr>
        <p:txBody>
          <a:bodyPr wrap="square">
            <a:spAutoFit/>
          </a:bodyPr>
          <a:lstStyle/>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Содержание доступно онлайн</a:t>
            </a:r>
            <a:endParaRPr lang="en-US" sz="1050" dirty="0">
              <a:cs typeface="Times New Roman" pitchFamily="18" charset="0"/>
            </a:endParaRPr>
          </a:p>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Англоязычная домашняя страница журнала</a:t>
            </a:r>
            <a:endParaRPr lang="en-US" sz="1050" dirty="0">
              <a:cs typeface="Times New Roman" pitchFamily="18" charset="0"/>
            </a:endParaRPr>
          </a:p>
          <a:p>
            <a:pPr lvl="0" fontAlgn="base">
              <a:spcBef>
                <a:spcPct val="25000"/>
              </a:spcBef>
              <a:spcAft>
                <a:spcPct val="0"/>
              </a:spcAft>
              <a:buClr>
                <a:srgbClr val="036635"/>
              </a:buClr>
              <a:buSzPct val="140000"/>
            </a:pPr>
            <a:r>
              <a:rPr lang="en-US" sz="1050" dirty="0">
                <a:cs typeface="Times New Roman" pitchFamily="18" charset="0"/>
              </a:rPr>
              <a:t>• </a:t>
            </a:r>
            <a:r>
              <a:rPr lang="ru-RU" sz="1050" dirty="0">
                <a:cs typeface="Times New Roman" pitchFamily="18" charset="0"/>
              </a:rPr>
              <a:t>Качество домашней страницы</a:t>
            </a:r>
            <a:endParaRPr lang="en-US" sz="1050" dirty="0">
              <a:cs typeface="Times New Roman" pitchFamily="18" charset="0"/>
            </a:endParaRPr>
          </a:p>
        </p:txBody>
      </p:sp>
      <p:sp>
        <p:nvSpPr>
          <p:cNvPr id="141" name="Rectangle 140"/>
          <p:cNvSpPr/>
          <p:nvPr/>
        </p:nvSpPr>
        <p:spPr>
          <a:xfrm>
            <a:off x="1143001" y="4751005"/>
            <a:ext cx="6845894" cy="415498"/>
          </a:xfrm>
          <a:prstGeom prst="rect">
            <a:avLst/>
          </a:prstGeom>
        </p:spPr>
        <p:txBody>
          <a:bodyPr wrap="square">
            <a:spAutoFit/>
          </a:bodyPr>
          <a:lstStyle/>
          <a:p>
            <a:pPr defTabSz="685800">
              <a:defRPr/>
            </a:pPr>
            <a:r>
              <a:rPr lang="ru-RU" sz="1050" kern="0" dirty="0">
                <a:solidFill>
                  <a:sysClr val="windowText" lastClr="000000"/>
                </a:solidFill>
              </a:rPr>
              <a:t>Детальная информация</a:t>
            </a:r>
            <a:r>
              <a:rPr lang="en-US" sz="1050" kern="0" dirty="0">
                <a:solidFill>
                  <a:sysClr val="windowText" lastClr="000000"/>
                </a:solidFill>
              </a:rPr>
              <a:t>: </a:t>
            </a:r>
            <a:r>
              <a:rPr lang="en-US" sz="1050" kern="0" dirty="0">
                <a:solidFill>
                  <a:sysClr val="windowText" lastClr="000000"/>
                </a:solidFill>
                <a:hlinkClick r:id="rId2"/>
              </a:rPr>
              <a:t>http://elsevierscience.ru/info/add-to-scopus/</a:t>
            </a:r>
            <a:r>
              <a:rPr lang="en-GB" sz="1050" kern="0" dirty="0">
                <a:solidFill>
                  <a:sysClr val="windowText" lastClr="000000"/>
                </a:solidFill>
              </a:rPr>
              <a:t>; </a:t>
            </a:r>
            <a:r>
              <a:rPr lang="en-GB" sz="1050" kern="0" dirty="0">
                <a:solidFill>
                  <a:sysClr val="windowText" lastClr="000000"/>
                </a:solidFill>
                <a:hlinkClick r:id="rId3"/>
              </a:rPr>
              <a:t>www.readyforscopus.com</a:t>
            </a:r>
            <a:r>
              <a:rPr lang="en-GB" sz="1050" kern="0" dirty="0">
                <a:solidFill>
                  <a:sysClr val="windowText" lastClr="000000"/>
                </a:solidFill>
              </a:rPr>
              <a:t> </a:t>
            </a:r>
            <a:r>
              <a:rPr lang="en-US" sz="1050" kern="0" dirty="0">
                <a:solidFill>
                  <a:sysClr val="windowText" lastClr="000000"/>
                </a:solidFill>
              </a:rPr>
              <a:t> </a:t>
            </a:r>
            <a:r>
              <a:rPr lang="en-US" sz="1050" b="1" kern="0" dirty="0">
                <a:solidFill>
                  <a:sysClr val="windowText" lastClr="000000"/>
                </a:solidFill>
              </a:rPr>
              <a:t> </a:t>
            </a:r>
            <a:br>
              <a:rPr lang="en-US" sz="1050" b="1" kern="0" dirty="0">
                <a:solidFill>
                  <a:sysClr val="windowText" lastClr="000000"/>
                </a:solidFill>
              </a:rPr>
            </a:br>
            <a:r>
              <a:rPr lang="ru-RU" sz="1050" kern="0" dirty="0">
                <a:solidFill>
                  <a:sysClr val="windowText" lastClr="000000"/>
                </a:solidFill>
              </a:rPr>
              <a:t>Вопросы</a:t>
            </a:r>
            <a:r>
              <a:rPr lang="en-US" sz="1050" kern="0" dirty="0">
                <a:solidFill>
                  <a:sysClr val="windowText" lastClr="000000"/>
                </a:solidFill>
              </a:rPr>
              <a:t>: </a:t>
            </a:r>
            <a:r>
              <a:rPr lang="en-US" sz="1050" b="1" kern="0" dirty="0">
                <a:solidFill>
                  <a:sysClr val="windowText" lastClr="000000"/>
                </a:solidFill>
              </a:rPr>
              <a:t>titlesuggestion@scopus.com</a:t>
            </a:r>
          </a:p>
        </p:txBody>
      </p:sp>
      <p:sp>
        <p:nvSpPr>
          <p:cNvPr id="37" name="Rounded Rectangle 36"/>
          <p:cNvSpPr/>
          <p:nvPr/>
        </p:nvSpPr>
        <p:spPr>
          <a:xfrm>
            <a:off x="7311834" y="1245871"/>
            <a:ext cx="1172427" cy="658251"/>
          </a:xfrm>
          <a:prstGeom prst="roundRect">
            <a:avLst>
              <a:gd name="adj" fmla="val 19294"/>
            </a:avLst>
          </a:prstGeom>
          <a:solidFill>
            <a:schemeClr val="accent1"/>
          </a:solidFill>
          <a:ln w="25400" cap="flat" cmpd="sng" algn="ctr">
            <a:noFill/>
            <a:prstDash val="solid"/>
          </a:ln>
          <a:effectLst/>
        </p:spPr>
        <p:txBody>
          <a:bodyPr rtlCol="0" anchor="ctr"/>
          <a:lstStyle/>
          <a:p>
            <a:pPr algn="ctr" defTabSz="685800">
              <a:defRPr/>
            </a:pPr>
            <a:r>
              <a:rPr lang="ru-RU" sz="825" b="1" kern="0" dirty="0">
                <a:solidFill>
                  <a:schemeClr val="bg1"/>
                </a:solidFill>
              </a:rPr>
              <a:t>Мин. 2 года издания и </a:t>
            </a:r>
            <a:r>
              <a:rPr lang="ru-RU" sz="825" b="1" kern="0" dirty="0" err="1">
                <a:solidFill>
                  <a:schemeClr val="bg1"/>
                </a:solidFill>
              </a:rPr>
              <a:t>вэб</a:t>
            </a:r>
            <a:r>
              <a:rPr lang="ru-RU" sz="825" b="1" kern="0" dirty="0">
                <a:solidFill>
                  <a:schemeClr val="bg1"/>
                </a:solidFill>
              </a:rPr>
              <a:t>-сайт на англ.</a:t>
            </a:r>
            <a:endParaRPr lang="en-US" sz="825" b="1" kern="0" dirty="0">
              <a:solidFill>
                <a:schemeClr val="bg1"/>
              </a:solidFill>
            </a:endParaRPr>
          </a:p>
        </p:txBody>
      </p:sp>
      <p:sp>
        <p:nvSpPr>
          <p:cNvPr id="3" name="Rectangle 2">
            <a:extLst>
              <a:ext uri="{FF2B5EF4-FFF2-40B4-BE49-F238E27FC236}">
                <a16:creationId xmlns:a16="http://schemas.microsoft.com/office/drawing/2014/main" id="{4FD575EF-FDAB-43F5-A3F7-5F2D7B7E1EF1}"/>
              </a:ext>
            </a:extLst>
          </p:cNvPr>
          <p:cNvSpPr/>
          <p:nvPr/>
        </p:nvSpPr>
        <p:spPr>
          <a:xfrm>
            <a:off x="3892915" y="2894656"/>
            <a:ext cx="1274791" cy="14337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28E219B-EC8F-411E-B94E-7C7079C86200}"/>
              </a:ext>
            </a:extLst>
          </p:cNvPr>
          <p:cNvSpPr/>
          <p:nvPr/>
        </p:nvSpPr>
        <p:spPr>
          <a:xfrm>
            <a:off x="2549224" y="2884420"/>
            <a:ext cx="1301346" cy="1751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94C47BB-88BE-4D17-8689-727BB1C7BB6B}"/>
              </a:ext>
            </a:extLst>
          </p:cNvPr>
          <p:cNvSpPr/>
          <p:nvPr/>
        </p:nvSpPr>
        <p:spPr>
          <a:xfrm>
            <a:off x="1188714" y="3948223"/>
            <a:ext cx="1274791" cy="7841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61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079" y="1303401"/>
            <a:ext cx="6248399" cy="2830088"/>
          </a:xfrm>
        </p:spPr>
        <p:txBody>
          <a:bodyPr>
            <a:normAutofit/>
          </a:bodyPr>
          <a:lstStyle/>
          <a:p>
            <a:r>
              <a:rPr lang="ru-RU" dirty="0"/>
              <a:t>Подготовка по критериям с использованием </a:t>
            </a:r>
            <a:r>
              <a:rPr lang="en-GB" dirty="0"/>
              <a:t>Scopus</a:t>
            </a:r>
            <a:br>
              <a:rPr lang="ru-RU" dirty="0">
                <a:solidFill>
                  <a:schemeClr val="tx1"/>
                </a:solidFill>
              </a:rPr>
            </a:br>
            <a:endParaRPr lang="en-US" altLang="en-US" dirty="0"/>
          </a:p>
        </p:txBody>
      </p:sp>
    </p:spTree>
    <p:extLst>
      <p:ext uri="{BB962C8B-B14F-4D97-AF65-F5344CB8AC3E}">
        <p14:creationId xmlns:p14="http://schemas.microsoft.com/office/powerpoint/2010/main" val="3761024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yakshonakg\Desktop\16-03-2017 08-49-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901" y="707232"/>
            <a:ext cx="6697799" cy="4436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326058" y="1679049"/>
            <a:ext cx="649456" cy="2122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50" dirty="0">
              <a:solidFill>
                <a:schemeClr val="tx1"/>
              </a:solidFill>
            </a:endParaRPr>
          </a:p>
        </p:txBody>
      </p:sp>
      <p:cxnSp>
        <p:nvCxnSpPr>
          <p:cNvPr id="4" name="Straight Connector 3"/>
          <p:cNvCxnSpPr/>
          <p:nvPr/>
        </p:nvCxnSpPr>
        <p:spPr>
          <a:xfrm>
            <a:off x="4686300" y="3200400"/>
            <a:ext cx="62865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Rounded Rectangle 5"/>
          <p:cNvSpPr/>
          <p:nvPr/>
        </p:nvSpPr>
        <p:spPr>
          <a:xfrm>
            <a:off x="6172200" y="2890240"/>
            <a:ext cx="514350" cy="168473"/>
          </a:xfrm>
          <a:prstGeom prst="roundRect">
            <a:avLst/>
          </a:prstGeom>
          <a:noFill/>
          <a:ln w="38100">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
        <p:nvSpPr>
          <p:cNvPr id="10" name="Title 1"/>
          <p:cNvSpPr txBox="1">
            <a:spLocks/>
          </p:cNvSpPr>
          <p:nvPr/>
        </p:nvSpPr>
        <p:spPr>
          <a:xfrm>
            <a:off x="794914" y="97007"/>
            <a:ext cx="7485771" cy="490538"/>
          </a:xfrm>
          <a:prstGeom prst="rect">
            <a:avLst/>
          </a:prstGeom>
        </p:spPr>
        <p:txBody>
          <a:bodyPr rtlCol="0">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pPr>
              <a:defRPr/>
            </a:pPr>
            <a:r>
              <a:rPr lang="en-GB" sz="1800" dirty="0">
                <a:solidFill>
                  <a:schemeClr val="tx1"/>
                </a:solidFill>
                <a:latin typeface="Arial" pitchFamily="34" charset="0"/>
                <a:cs typeface="Arial" pitchFamily="34" charset="0"/>
              </a:rPr>
              <a:t>I. </a:t>
            </a:r>
            <a:r>
              <a:rPr lang="ru-RU" sz="1800" dirty="0">
                <a:solidFill>
                  <a:schemeClr val="tx1"/>
                </a:solidFill>
                <a:latin typeface="Arial" pitchFamily="34" charset="0"/>
                <a:cs typeface="Arial" pitchFamily="34" charset="0"/>
              </a:rPr>
              <a:t>Поиск ссылок на журнал в пристатейной литературе</a:t>
            </a:r>
            <a:r>
              <a:rPr lang="en-US" sz="1800" dirty="0">
                <a:solidFill>
                  <a:schemeClr val="tx1"/>
                </a:solidFill>
                <a:latin typeface="Arial" pitchFamily="34" charset="0"/>
                <a:cs typeface="Arial" pitchFamily="34" charset="0"/>
              </a:rPr>
              <a:t>: </a:t>
            </a:r>
            <a:r>
              <a:rPr lang="ru-RU" sz="1800" dirty="0">
                <a:solidFill>
                  <a:schemeClr val="tx1"/>
                </a:solidFill>
                <a:latin typeface="Arial" pitchFamily="34" charset="0"/>
                <a:cs typeface="Arial" pitchFamily="34" charset="0"/>
              </a:rPr>
              <a:t>поиск по документам</a:t>
            </a:r>
            <a:endParaRPr lang="en-US" sz="1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5254222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09" y="390000"/>
            <a:ext cx="8238319" cy="313984"/>
          </a:xfrm>
        </p:spPr>
        <p:txBody>
          <a:bodyPr vert="horz" lIns="68580" tIns="34290" rIns="68580" bIns="34290" rtlCol="0" anchor="ctr" anchorCtr="0">
            <a:noAutofit/>
          </a:bodyPr>
          <a:lstStyle/>
          <a:p>
            <a:r>
              <a:rPr lang="ru-RU" b="1" dirty="0"/>
              <a:t>Журналы стремятся в индексы цитирования:</a:t>
            </a:r>
            <a:endParaRPr lang="en-US" b="1" dirty="0"/>
          </a:p>
        </p:txBody>
      </p:sp>
      <p:sp>
        <p:nvSpPr>
          <p:cNvPr id="4" name="Content Placeholder 4"/>
          <p:cNvSpPr txBox="1">
            <a:spLocks/>
          </p:cNvSpPr>
          <p:nvPr/>
        </p:nvSpPr>
        <p:spPr>
          <a:xfrm>
            <a:off x="787791" y="1118382"/>
            <a:ext cx="7751298" cy="3321134"/>
          </a:xfrm>
          <a:prstGeom prst="rect">
            <a:avLst/>
          </a:prstGeom>
        </p:spPr>
        <p:txBody>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marL="371475" indent="-285750">
              <a:buClr>
                <a:schemeClr val="tx2"/>
              </a:buClr>
              <a:buFont typeface="Arial" panose="020B0604020202020204" pitchFamily="34" charset="0"/>
              <a:buChar char="•"/>
            </a:pPr>
            <a:r>
              <a:rPr lang="ru-RU" sz="1600" i="1" dirty="0"/>
              <a:t>Это возможность увеличить цифры по публикационной активности в мониторинговых базах данных, улучшить показатели организации/авторов</a:t>
            </a:r>
            <a:r>
              <a:rPr lang="en-GB" sz="1600" i="1" dirty="0"/>
              <a:t> (</a:t>
            </a:r>
            <a:r>
              <a:rPr lang="ru-RU" sz="1600" i="1" dirty="0"/>
              <a:t>цели государственных программ и проектов</a:t>
            </a:r>
            <a:r>
              <a:rPr lang="en-GB" sz="1600" i="1" dirty="0"/>
              <a:t>)</a:t>
            </a:r>
            <a:endParaRPr lang="ru-RU" sz="1600" i="1" dirty="0"/>
          </a:p>
          <a:p>
            <a:pPr marL="371475" indent="-285750">
              <a:buClr>
                <a:schemeClr val="tx2"/>
              </a:buClr>
              <a:buFont typeface="Arial" panose="020B0604020202020204" pitchFamily="34" charset="0"/>
              <a:buChar char="•"/>
            </a:pPr>
            <a:endParaRPr lang="ru-RU" sz="1600" i="1" dirty="0"/>
          </a:p>
          <a:p>
            <a:pPr marL="371475" indent="-285750">
              <a:buClr>
                <a:schemeClr val="tx2"/>
              </a:buClr>
              <a:buFont typeface="Arial" panose="020B0604020202020204" pitchFamily="34" charset="0"/>
              <a:buChar char="•"/>
            </a:pPr>
            <a:r>
              <a:rPr lang="ru-RU" sz="1600" i="1" dirty="0"/>
              <a:t>Это возможность заявить о себе</a:t>
            </a:r>
            <a:r>
              <a:rPr lang="en-GB" sz="1600" i="1" dirty="0"/>
              <a:t>, </a:t>
            </a:r>
            <a:r>
              <a:rPr lang="ru-RU" sz="1600" i="1" dirty="0"/>
              <a:t>своих авторах и их научных исследованиях</a:t>
            </a:r>
          </a:p>
          <a:p>
            <a:pPr marL="371475" indent="-285750">
              <a:buClr>
                <a:schemeClr val="tx2"/>
              </a:buClr>
              <a:buFont typeface="Arial" panose="020B0604020202020204" pitchFamily="34" charset="0"/>
              <a:buChar char="•"/>
            </a:pPr>
            <a:endParaRPr lang="ru-RU" sz="1600" i="1" dirty="0"/>
          </a:p>
          <a:p>
            <a:pPr marL="371475" indent="-285750">
              <a:buClr>
                <a:schemeClr val="tx2"/>
              </a:buClr>
              <a:buFont typeface="Arial" panose="020B0604020202020204" pitchFamily="34" charset="0"/>
              <a:buChar char="•"/>
            </a:pPr>
            <a:r>
              <a:rPr lang="ru-RU" sz="1600" i="1" dirty="0"/>
              <a:t>Это возможность повышения престижа</a:t>
            </a:r>
            <a:r>
              <a:rPr lang="en-GB" sz="1600" i="1" dirty="0"/>
              <a:t> </a:t>
            </a:r>
            <a:r>
              <a:rPr lang="ru-RU" sz="1600" i="1" dirty="0"/>
              <a:t>редколлегии и т.п.</a:t>
            </a:r>
          </a:p>
          <a:p>
            <a:pPr marL="371475" indent="-285750">
              <a:buClr>
                <a:schemeClr val="tx2"/>
              </a:buClr>
              <a:buFont typeface="Arial" panose="020B0604020202020204" pitchFamily="34" charset="0"/>
              <a:buChar char="•"/>
            </a:pPr>
            <a:endParaRPr lang="ru-RU" sz="1600" i="1" dirty="0"/>
          </a:p>
          <a:p>
            <a:pPr marL="371475" indent="-285750">
              <a:buClr>
                <a:schemeClr val="tx2"/>
              </a:buClr>
              <a:buFont typeface="Arial" panose="020B0604020202020204" pitchFamily="34" charset="0"/>
              <a:buChar char="•"/>
            </a:pPr>
            <a:r>
              <a:rPr lang="ru-RU" sz="1600" i="1" dirty="0"/>
              <a:t>Это возможность распространения научных знаний по узкой теме журнала среди более широкой научной общественности и д.т.</a:t>
            </a:r>
          </a:p>
        </p:txBody>
      </p:sp>
    </p:spTree>
    <p:extLst>
      <p:ext uri="{BB962C8B-B14F-4D97-AF65-F5344CB8AC3E}">
        <p14:creationId xmlns:p14="http://schemas.microsoft.com/office/powerpoint/2010/main" val="262490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yakshonakg\Desktop\16-03-2017 08-53-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290" y="744124"/>
            <a:ext cx="6600825" cy="4393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1592097" y="3200400"/>
            <a:ext cx="3314700" cy="914400"/>
          </a:xfrm>
          <a:prstGeom prst="wedgeRoundRectCallout">
            <a:avLst>
              <a:gd name="adj1" fmla="val 77936"/>
              <a:gd name="adj2" fmla="val 122095"/>
              <a:gd name="adj3" fmla="val 16667"/>
            </a:avLst>
          </a:prstGeom>
          <a:solidFill>
            <a:schemeClr val="bg1"/>
          </a:solid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350" dirty="0">
                <a:solidFill>
                  <a:srgbClr val="FF0000"/>
                </a:solidFill>
              </a:rPr>
              <a:t>Для поиска ссылок на свой журнал проведите поиск по полю </a:t>
            </a:r>
            <a:r>
              <a:rPr lang="en-GB" sz="1350" dirty="0">
                <a:solidFill>
                  <a:srgbClr val="FF0000"/>
                </a:solidFill>
              </a:rPr>
              <a:t>REFSCRTITLE </a:t>
            </a:r>
            <a:r>
              <a:rPr lang="ru-RU" sz="1350" dirty="0">
                <a:solidFill>
                  <a:srgbClr val="FF0000"/>
                </a:solidFill>
              </a:rPr>
              <a:t>(заглавие цитируемого источника)</a:t>
            </a:r>
            <a:endParaRPr lang="en-US" sz="1350" dirty="0">
              <a:solidFill>
                <a:srgbClr val="FF0000"/>
              </a:solidFill>
            </a:endParaRPr>
          </a:p>
        </p:txBody>
      </p:sp>
      <p:cxnSp>
        <p:nvCxnSpPr>
          <p:cNvPr id="5" name="Straight Connector 4"/>
          <p:cNvCxnSpPr/>
          <p:nvPr/>
        </p:nvCxnSpPr>
        <p:spPr>
          <a:xfrm>
            <a:off x="1571625" y="2286000"/>
            <a:ext cx="30289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999482" y="1576513"/>
            <a:ext cx="458986" cy="2155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50" dirty="0">
              <a:solidFill>
                <a:schemeClr val="tx1"/>
              </a:solidFill>
            </a:endParaRPr>
          </a:p>
        </p:txBody>
      </p:sp>
      <p:sp>
        <p:nvSpPr>
          <p:cNvPr id="9" name="Title 1"/>
          <p:cNvSpPr txBox="1">
            <a:spLocks/>
          </p:cNvSpPr>
          <p:nvPr/>
        </p:nvSpPr>
        <p:spPr>
          <a:xfrm>
            <a:off x="659120" y="171576"/>
            <a:ext cx="7825760" cy="490538"/>
          </a:xfrm>
          <a:prstGeom prst="rect">
            <a:avLst/>
          </a:prstGeom>
        </p:spPr>
        <p:txBody>
          <a:bodyPr rtlCol="0">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pPr>
              <a:defRPr/>
            </a:pPr>
            <a:r>
              <a:rPr lang="ru-RU" sz="1800" dirty="0">
                <a:solidFill>
                  <a:schemeClr val="tx1"/>
                </a:solidFill>
                <a:latin typeface="Arial" pitchFamily="34" charset="0"/>
                <a:cs typeface="Arial" pitchFamily="34" charset="0"/>
              </a:rPr>
              <a:t>Поиск ссылок на журнал в пристатейной литературе: Расширенный поиск</a:t>
            </a:r>
            <a:endParaRPr lang="en-US" sz="1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625649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69455" y="0"/>
            <a:ext cx="7869381" cy="514350"/>
          </a:xfrm>
        </p:spPr>
        <p:txBody>
          <a:bodyPr>
            <a:normAutofit/>
          </a:bodyPr>
          <a:lstStyle/>
          <a:p>
            <a:r>
              <a:rPr lang="ru-RU" altLang="en-US" sz="1500" dirty="0">
                <a:latin typeface="Arial Bold" pitchFamily="34" charset="0"/>
                <a:cs typeface="Arial Bold" pitchFamily="34" charset="0"/>
              </a:rPr>
              <a:t>Поиск фраз и словосочетаний </a:t>
            </a:r>
            <a:endParaRPr lang="en-US" altLang="en-US" sz="1500" dirty="0">
              <a:latin typeface="Arial Bold" pitchFamily="34" charset="0"/>
              <a:cs typeface="Arial Bold" pitchFamily="34" charset="0"/>
            </a:endParaRPr>
          </a:p>
        </p:txBody>
      </p:sp>
      <p:sp>
        <p:nvSpPr>
          <p:cNvPr id="56323" name="Content Placeholder 2"/>
          <p:cNvSpPr>
            <a:spLocks noGrp="1"/>
          </p:cNvSpPr>
          <p:nvPr>
            <p:ph idx="1"/>
          </p:nvPr>
        </p:nvSpPr>
        <p:spPr>
          <a:xfrm>
            <a:off x="369455" y="514350"/>
            <a:ext cx="8654044" cy="4470105"/>
          </a:xfrm>
        </p:spPr>
        <p:txBody>
          <a:bodyPr>
            <a:normAutofit fontScale="55000" lnSpcReduction="20000"/>
          </a:bodyPr>
          <a:lstStyle/>
          <a:p>
            <a:pPr marL="0" indent="0">
              <a:buNone/>
            </a:pPr>
            <a:r>
              <a:rPr lang="ru-RU" sz="2500" u="sng" dirty="0"/>
              <a:t>При поиске приблизительных фраз важны двойные кавычки. </a:t>
            </a:r>
          </a:p>
          <a:p>
            <a:pPr marL="0" indent="0">
              <a:buNone/>
            </a:pPr>
            <a:r>
              <a:rPr lang="ru-RU" i="1" dirty="0"/>
              <a:t>Например:</a:t>
            </a:r>
          </a:p>
          <a:p>
            <a:pPr marL="0" indent="0">
              <a:buNone/>
            </a:pPr>
            <a:r>
              <a:rPr lang="ru-RU" b="1" i="1" dirty="0"/>
              <a:t>Строгая фраза:</a:t>
            </a:r>
            <a:r>
              <a:rPr lang="ru-RU" i="1" dirty="0"/>
              <a:t> TITLE-ABS-KEY( "heart attack") найдет документы, где </a:t>
            </a:r>
            <a:r>
              <a:rPr lang="ru-RU" b="1" i="1" dirty="0"/>
              <a:t>heart attack</a:t>
            </a:r>
            <a:r>
              <a:rPr lang="ru-RU" i="1" dirty="0"/>
              <a:t> появляется одновременно в заголовке, аннотации или ключевых словах.</a:t>
            </a:r>
          </a:p>
          <a:p>
            <a:pPr marL="0" indent="0">
              <a:buNone/>
            </a:pPr>
            <a:r>
              <a:rPr lang="ru-RU" b="1" i="1" dirty="0"/>
              <a:t>Нестрогая фраза:</a:t>
            </a:r>
            <a:r>
              <a:rPr lang="ru-RU" i="1" dirty="0"/>
              <a:t> TITLE-ABS-KEY( heart attack) найдет документы, где </a:t>
            </a:r>
            <a:r>
              <a:rPr lang="ru-RU" b="1" i="1" dirty="0"/>
              <a:t>heart</a:t>
            </a:r>
            <a:r>
              <a:rPr lang="ru-RU" i="1" dirty="0"/>
              <a:t> и </a:t>
            </a:r>
            <a:r>
              <a:rPr lang="ru-RU" b="1" i="1" dirty="0"/>
              <a:t>attack</a:t>
            </a:r>
            <a:r>
              <a:rPr lang="ru-RU" i="1" dirty="0"/>
              <a:t> присутствуют вместе или раздельно в заголовке, аннотации или ключевых словах.</a:t>
            </a:r>
          </a:p>
          <a:p>
            <a:pPr marL="0" indent="0">
              <a:spcAft>
                <a:spcPts val="0"/>
              </a:spcAft>
              <a:buNone/>
            </a:pPr>
            <a:r>
              <a:rPr lang="ru-RU" b="1" dirty="0"/>
              <a:t>Правила</a:t>
            </a:r>
            <a:endParaRPr lang="ru-RU" dirty="0"/>
          </a:p>
          <a:p>
            <a:pPr marL="0" indent="0">
              <a:spcAft>
                <a:spcPts val="0"/>
              </a:spcAft>
              <a:buNone/>
            </a:pPr>
            <a:r>
              <a:rPr lang="ru-RU" dirty="0"/>
              <a:t>Игнорирование пунктуации: </a:t>
            </a:r>
            <a:r>
              <a:rPr lang="ru-RU" i="1" dirty="0"/>
              <a:t>heart-attack</a:t>
            </a:r>
            <a:r>
              <a:rPr lang="ru-RU" dirty="0"/>
              <a:t> или </a:t>
            </a:r>
            <a:r>
              <a:rPr lang="ru-RU" i="1" dirty="0"/>
              <a:t>heart attack</a:t>
            </a:r>
            <a:r>
              <a:rPr lang="ru-RU" dirty="0"/>
              <a:t> дадут одни и те же результаты.</a:t>
            </a:r>
          </a:p>
          <a:p>
            <a:pPr marL="0" indent="0">
              <a:spcAft>
                <a:spcPts val="0"/>
              </a:spcAft>
              <a:buNone/>
            </a:pPr>
            <a:endParaRPr lang="ru-RU" dirty="0"/>
          </a:p>
          <a:p>
            <a:pPr marL="0" indent="0">
              <a:spcAft>
                <a:spcPts val="0"/>
              </a:spcAft>
              <a:buNone/>
            </a:pPr>
            <a:r>
              <a:rPr lang="ru-RU" dirty="0"/>
              <a:t>Поисковый запрос </a:t>
            </a:r>
            <a:r>
              <a:rPr lang="ru-RU" i="1" dirty="0"/>
              <a:t>"criminal* insan*"</a:t>
            </a:r>
            <a:r>
              <a:rPr lang="ru-RU" dirty="0"/>
              <a:t> возвращает документы, содержащие слова </a:t>
            </a:r>
            <a:r>
              <a:rPr lang="ru-RU" b="1" dirty="0"/>
              <a:t>criminally insane</a:t>
            </a:r>
            <a:r>
              <a:rPr lang="ru-RU" dirty="0"/>
              <a:t> и </a:t>
            </a:r>
            <a:r>
              <a:rPr lang="ru-RU" b="1" dirty="0"/>
              <a:t>criminal insanity</a:t>
            </a:r>
            <a:r>
              <a:rPr lang="ru-RU" dirty="0"/>
              <a:t>.</a:t>
            </a:r>
          </a:p>
          <a:p>
            <a:pPr marL="0" indent="0">
              <a:spcAft>
                <a:spcPts val="0"/>
              </a:spcAft>
              <a:buNone/>
            </a:pPr>
            <a:endParaRPr lang="ru-RU" dirty="0"/>
          </a:p>
          <a:p>
            <a:pPr marL="0" indent="0">
              <a:spcAft>
                <a:spcPts val="0"/>
              </a:spcAft>
              <a:buNone/>
            </a:pPr>
            <a:r>
              <a:rPr lang="ru-RU" dirty="0"/>
              <a:t>Включаются варианты разного написания и множественного числа: </a:t>
            </a:r>
            <a:r>
              <a:rPr lang="ru-RU" i="1" dirty="0"/>
              <a:t>сердечный приступ</a:t>
            </a:r>
            <a:r>
              <a:rPr lang="ru-RU" dirty="0"/>
              <a:t> включает </a:t>
            </a:r>
            <a:r>
              <a:rPr lang="ru-RU" b="1" dirty="0"/>
              <a:t>сердечные приступы</a:t>
            </a:r>
            <a:r>
              <a:rPr lang="ru-RU" dirty="0"/>
              <a:t>, </a:t>
            </a:r>
            <a:r>
              <a:rPr lang="ru-RU" i="1" dirty="0"/>
              <a:t>anesthesia</a:t>
            </a:r>
            <a:r>
              <a:rPr lang="ru-RU" dirty="0"/>
              <a:t> включает </a:t>
            </a:r>
            <a:r>
              <a:rPr lang="ru-RU" b="1" dirty="0"/>
              <a:t>anaesthesia</a:t>
            </a:r>
            <a:r>
              <a:rPr lang="ru-RU" dirty="0"/>
              <a:t>.</a:t>
            </a:r>
          </a:p>
          <a:p>
            <a:pPr marL="0" indent="0">
              <a:spcAft>
                <a:spcPts val="0"/>
              </a:spcAft>
              <a:buNone/>
            </a:pPr>
            <a:endParaRPr lang="ru-RU" dirty="0"/>
          </a:p>
          <a:p>
            <a:pPr marL="0" indent="0">
              <a:spcAft>
                <a:spcPts val="0"/>
              </a:spcAft>
              <a:buNone/>
            </a:pPr>
            <a:r>
              <a:rPr lang="ru-RU" dirty="0"/>
              <a:t>Дефис считается знаком препинания и поэтому игнорируется, за исключением случаев, когда ищется точное совпадение. Подстановочные символы нельзя использовать отдельно, поэтому следует использовать их со словами. Если между подстановочным символом и словом поставлен дефис, подстановочный символ будет исключен из поиска, например:</a:t>
            </a:r>
          </a:p>
          <a:p>
            <a:pPr marL="342900" lvl="1" indent="0">
              <a:spcBef>
                <a:spcPts val="0"/>
              </a:spcBef>
              <a:spcAft>
                <a:spcPts val="0"/>
              </a:spcAft>
              <a:buNone/>
            </a:pPr>
            <a:r>
              <a:rPr lang="ru-RU" dirty="0"/>
              <a:t>по запросу title-abs-key (*-art) будет выполнен поиск строки title-abs-key(art)</a:t>
            </a:r>
          </a:p>
          <a:p>
            <a:pPr marL="342900" lvl="1" indent="0">
              <a:spcBef>
                <a:spcPts val="0"/>
              </a:spcBef>
              <a:spcAft>
                <a:spcPts val="0"/>
              </a:spcAft>
              <a:buNone/>
            </a:pPr>
            <a:r>
              <a:rPr lang="ru-RU" dirty="0"/>
              <a:t>по запросу abs(iwv-*) будет выполнен поиск строки abs(iwv)</a:t>
            </a:r>
          </a:p>
          <a:p>
            <a:pPr marL="0" indent="0">
              <a:buNone/>
            </a:pPr>
            <a:endParaRPr lang="ru-RU" sz="2300" dirty="0"/>
          </a:p>
          <a:p>
            <a:pPr marL="0" indent="0">
              <a:spcAft>
                <a:spcPts val="0"/>
              </a:spcAft>
              <a:buNone/>
            </a:pPr>
            <a:r>
              <a:rPr lang="ru-RU" sz="2500" u="sng" dirty="0"/>
              <a:t>Чтобы найти документы, содержащие точное совпадение, заключите фразу в фигурные скобки</a:t>
            </a:r>
            <a:r>
              <a:rPr lang="ru-RU" sz="2700" dirty="0"/>
              <a:t>, </a:t>
            </a:r>
            <a:r>
              <a:rPr lang="ru-RU" sz="2200" i="1" dirty="0"/>
              <a:t>например: {oyster toadfish}.</a:t>
            </a:r>
          </a:p>
          <a:p>
            <a:pPr marL="0" indent="0">
              <a:spcAft>
                <a:spcPts val="0"/>
              </a:spcAft>
              <a:buNone/>
            </a:pPr>
            <a:endParaRPr lang="ru-RU" sz="2300" i="1" dirty="0"/>
          </a:p>
          <a:p>
            <a:pPr marL="0" indent="0">
              <a:spcAft>
                <a:spcPts val="0"/>
              </a:spcAft>
              <a:buNone/>
            </a:pPr>
            <a:r>
              <a:rPr lang="ru-RU" sz="2300" dirty="0"/>
              <a:t>Также в результат будут включены любые </a:t>
            </a:r>
            <a:r>
              <a:rPr lang="ru-RU" sz="2300" u="sng" dirty="0">
                <a:hlinkClick r:id="rId2"/>
              </a:rPr>
              <a:t>стоп-слова</a:t>
            </a:r>
            <a:r>
              <a:rPr lang="ru-RU" sz="2300" dirty="0"/>
              <a:t>, пробелы и пунктуация, которые заключены в скобки. </a:t>
            </a:r>
          </a:p>
          <a:p>
            <a:pPr marL="0" indent="0">
              <a:spcAft>
                <a:spcPts val="0"/>
              </a:spcAft>
              <a:buNone/>
            </a:pPr>
            <a:r>
              <a:rPr lang="ru-RU" i="1" dirty="0"/>
              <a:t>Например: {heart-attack} и {heart attack} вернут разные результаты, потому что дефис учитывается.</a:t>
            </a:r>
          </a:p>
          <a:p>
            <a:pPr marL="0" indent="0">
              <a:spcAft>
                <a:spcPts val="0"/>
              </a:spcAft>
              <a:buNone/>
            </a:pPr>
            <a:endParaRPr lang="ru-RU" sz="2300" dirty="0"/>
          </a:p>
          <a:p>
            <a:pPr marL="0" indent="0">
              <a:spcAft>
                <a:spcPts val="0"/>
              </a:spcAft>
              <a:buNone/>
            </a:pPr>
            <a:r>
              <a:rPr lang="ru-RU" sz="2300" dirty="0"/>
              <a:t>Подстановочные символы ищутся как обычные, </a:t>
            </a:r>
            <a:r>
              <a:rPr lang="ru-RU" sz="1900" i="1" dirty="0"/>
              <a:t>например: {health care?} возвратит такой результат: Who pays for health care?</a:t>
            </a:r>
          </a:p>
          <a:p>
            <a:pPr marL="64294" indent="0">
              <a:buNone/>
            </a:pPr>
            <a:endParaRPr lang="ru-RU" altLang="en-US" sz="1050" i="1" dirty="0">
              <a:latin typeface="Arial" pitchFamily="34" charset="0"/>
              <a:cs typeface="Arial" pitchFamily="34" charset="0"/>
            </a:endParaRPr>
          </a:p>
          <a:p>
            <a:pPr marL="64294" indent="0">
              <a:buNone/>
            </a:pPr>
            <a:r>
              <a:rPr lang="ru-RU" altLang="en-US" sz="1050" i="1" dirty="0">
                <a:latin typeface="Arial" pitchFamily="34" charset="0"/>
                <a:cs typeface="Arial" pitchFamily="34" charset="0"/>
              </a:rPr>
              <a:t>Дополнительно о правилах поиска см.: </a:t>
            </a:r>
            <a:r>
              <a:rPr lang="en-US" altLang="en-US" sz="1050" i="1" dirty="0">
                <a:latin typeface="Arial" pitchFamily="34" charset="0"/>
                <a:cs typeface="Arial" pitchFamily="34" charset="0"/>
                <a:hlinkClick r:id="rId3"/>
              </a:rPr>
              <a:t>http://help.elsevier.com/app/answers/list/p/8150/c/7956,8735</a:t>
            </a:r>
            <a:r>
              <a:rPr lang="ru-RU" altLang="en-US" sz="1050" i="1" dirty="0">
                <a:latin typeface="Arial" pitchFamily="34" charset="0"/>
                <a:cs typeface="Arial" pitchFamily="34" charset="0"/>
              </a:rPr>
              <a:t> </a:t>
            </a:r>
          </a:p>
        </p:txBody>
      </p:sp>
      <p:sp>
        <p:nvSpPr>
          <p:cNvPr id="56324" name="Rectangle 1"/>
          <p:cNvSpPr>
            <a:spLocks noChangeArrowheads="1"/>
          </p:cNvSpPr>
          <p:nvPr/>
        </p:nvSpPr>
        <p:spPr bwMode="auto">
          <a:xfrm>
            <a:off x="1485900" y="2680707"/>
            <a:ext cx="6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r>
              <a:rPr lang="en-US" altLang="en-US" sz="1350"/>
            </a:br>
            <a:endParaRPr lang="en-US" altLang="en-US" sz="1350"/>
          </a:p>
        </p:txBody>
      </p:sp>
    </p:spTree>
    <p:extLst>
      <p:ext uri="{BB962C8B-B14F-4D97-AF65-F5344CB8AC3E}">
        <p14:creationId xmlns:p14="http://schemas.microsoft.com/office/powerpoint/2010/main" val="460555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69454" y="170873"/>
            <a:ext cx="7869381" cy="514350"/>
          </a:xfrm>
        </p:spPr>
        <p:txBody>
          <a:bodyPr>
            <a:normAutofit/>
          </a:bodyPr>
          <a:lstStyle/>
          <a:p>
            <a:r>
              <a:rPr lang="ru-RU" altLang="en-US" sz="1800" dirty="0">
                <a:latin typeface="Arial Bold" pitchFamily="34" charset="0"/>
                <a:cs typeface="Arial Bold" pitchFamily="34" charset="0"/>
              </a:rPr>
              <a:t>Использование групповых символов, операторов при поиске </a:t>
            </a:r>
            <a:endParaRPr lang="en-US" altLang="en-US" sz="1800" dirty="0">
              <a:latin typeface="Arial Bold" pitchFamily="34" charset="0"/>
              <a:cs typeface="Arial Bold" pitchFamily="34" charset="0"/>
            </a:endParaRPr>
          </a:p>
        </p:txBody>
      </p:sp>
      <p:sp>
        <p:nvSpPr>
          <p:cNvPr id="56323" name="Content Placeholder 2"/>
          <p:cNvSpPr>
            <a:spLocks noGrp="1"/>
          </p:cNvSpPr>
          <p:nvPr>
            <p:ph idx="1"/>
          </p:nvPr>
        </p:nvSpPr>
        <p:spPr>
          <a:xfrm>
            <a:off x="369455" y="857250"/>
            <a:ext cx="8654044" cy="4057650"/>
          </a:xfrm>
        </p:spPr>
        <p:txBody>
          <a:bodyPr>
            <a:normAutofit/>
          </a:bodyPr>
          <a:lstStyle/>
          <a:p>
            <a:pPr marL="64294" indent="0">
              <a:buNone/>
            </a:pPr>
            <a:r>
              <a:rPr lang="en-GB" altLang="en-US" sz="1200" b="1" dirty="0">
                <a:latin typeface="Arial" pitchFamily="34" charset="0"/>
                <a:cs typeface="Arial" pitchFamily="34" charset="0"/>
              </a:rPr>
              <a:t>1. </a:t>
            </a:r>
            <a:r>
              <a:rPr lang="ru-RU" altLang="en-US" sz="1200" b="1" dirty="0">
                <a:latin typeface="Arial" pitchFamily="34" charset="0"/>
                <a:cs typeface="Arial" pitchFamily="34" charset="0"/>
              </a:rPr>
              <a:t>? – замена одного символа</a:t>
            </a:r>
          </a:p>
          <a:p>
            <a:pPr marL="64294" indent="0">
              <a:buNone/>
            </a:pPr>
            <a:r>
              <a:rPr lang="ru-RU" altLang="en-US" sz="1200" i="1" dirty="0">
                <a:latin typeface="Arial" pitchFamily="34" charset="0"/>
                <a:cs typeface="Arial" pitchFamily="34" charset="0"/>
              </a:rPr>
              <a:t>Пример: </a:t>
            </a:r>
            <a:r>
              <a:rPr lang="en-US" altLang="en-US" sz="1200" i="1" dirty="0">
                <a:latin typeface="Arial" pitchFamily="34" charset="0"/>
                <a:cs typeface="Arial" pitchFamily="34" charset="0"/>
              </a:rPr>
              <a:t>AFFIL(</a:t>
            </a:r>
            <a:r>
              <a:rPr lang="en-US" altLang="en-US" sz="1200" i="1" dirty="0" err="1">
                <a:latin typeface="Arial" pitchFamily="34" charset="0"/>
                <a:cs typeface="Arial" pitchFamily="34" charset="0"/>
              </a:rPr>
              <a:t>nure?berg</a:t>
            </a:r>
            <a:r>
              <a:rPr lang="en-US" altLang="en-US" sz="1200" i="1" dirty="0">
                <a:latin typeface="Arial" pitchFamily="34" charset="0"/>
                <a:cs typeface="Arial" pitchFamily="34" charset="0"/>
              </a:rPr>
              <a:t>) </a:t>
            </a:r>
            <a:r>
              <a:rPr lang="ru-RU" altLang="en-US" sz="1200" i="1" dirty="0">
                <a:latin typeface="Arial" pitchFamily="34" charset="0"/>
                <a:cs typeface="Arial" pitchFamily="34" charset="0"/>
              </a:rPr>
              <a:t>находит</a:t>
            </a:r>
            <a:r>
              <a:rPr lang="en-US" altLang="en-US" sz="1200" i="1" dirty="0">
                <a:latin typeface="Arial" pitchFamily="34" charset="0"/>
                <a:cs typeface="Arial" pitchFamily="34" charset="0"/>
              </a:rPr>
              <a:t> Nuremberg, </a:t>
            </a:r>
            <a:r>
              <a:rPr lang="en-US" altLang="en-US" sz="1200" i="1" dirty="0" err="1">
                <a:latin typeface="Arial" pitchFamily="34" charset="0"/>
                <a:cs typeface="Arial" pitchFamily="34" charset="0"/>
              </a:rPr>
              <a:t>Nurenberg</a:t>
            </a:r>
            <a:endParaRPr lang="ru-RU" altLang="en-US" sz="1200" i="1" dirty="0">
              <a:latin typeface="Arial" pitchFamily="34" charset="0"/>
              <a:cs typeface="Arial" pitchFamily="34" charset="0"/>
            </a:endParaRPr>
          </a:p>
          <a:p>
            <a:pPr marL="64294" indent="0">
              <a:buNone/>
            </a:pPr>
            <a:r>
              <a:rPr lang="en-GB" altLang="en-US" sz="1200" b="1" dirty="0">
                <a:latin typeface="Arial" pitchFamily="34" charset="0"/>
                <a:cs typeface="Arial" pitchFamily="34" charset="0"/>
              </a:rPr>
              <a:t>2. </a:t>
            </a:r>
            <a:r>
              <a:rPr lang="ru-RU" altLang="en-US" sz="1200" b="1" dirty="0">
                <a:latin typeface="Arial" pitchFamily="34" charset="0"/>
                <a:cs typeface="Arial" pitchFamily="34" charset="0"/>
              </a:rPr>
              <a:t>* - замена 0 и более символов в любой части слова</a:t>
            </a:r>
          </a:p>
          <a:p>
            <a:pPr marL="64294" indent="0">
              <a:buNone/>
            </a:pPr>
            <a:r>
              <a:rPr lang="ru-RU" altLang="en-US" sz="1200" i="1" dirty="0">
                <a:latin typeface="Arial" pitchFamily="34" charset="0"/>
                <a:cs typeface="Arial" pitchFamily="34" charset="0"/>
              </a:rPr>
              <a:t>Пример: </a:t>
            </a:r>
            <a:r>
              <a:rPr lang="en-US" altLang="en-US" sz="1200" i="1" dirty="0" err="1">
                <a:latin typeface="Arial" pitchFamily="34" charset="0"/>
                <a:cs typeface="Arial" pitchFamily="34" charset="0"/>
              </a:rPr>
              <a:t>behav</a:t>
            </a:r>
            <a:r>
              <a:rPr lang="en-US" altLang="en-US" sz="1200" i="1" dirty="0">
                <a:latin typeface="Arial" pitchFamily="34" charset="0"/>
                <a:cs typeface="Arial" pitchFamily="34" charset="0"/>
              </a:rPr>
              <a:t>* </a:t>
            </a:r>
            <a:r>
              <a:rPr lang="ru-RU" altLang="en-US" sz="1200" i="1" dirty="0">
                <a:latin typeface="Arial" pitchFamily="34" charset="0"/>
                <a:cs typeface="Arial" pitchFamily="34" charset="0"/>
              </a:rPr>
              <a:t>находит</a:t>
            </a:r>
            <a:r>
              <a:rPr lang="en-US" altLang="en-US" sz="1200" i="1" dirty="0">
                <a:latin typeface="Arial" pitchFamily="34" charset="0"/>
                <a:cs typeface="Arial" pitchFamily="34" charset="0"/>
              </a:rPr>
              <a:t> behave, behavior, </a:t>
            </a:r>
            <a:r>
              <a:rPr lang="en-US" altLang="en-US" sz="1200" i="1" dirty="0" err="1">
                <a:latin typeface="Arial" pitchFamily="34" charset="0"/>
                <a:cs typeface="Arial" pitchFamily="34" charset="0"/>
              </a:rPr>
              <a:t>behaviour</a:t>
            </a:r>
            <a:r>
              <a:rPr lang="en-US" altLang="en-US" sz="1200" i="1" dirty="0">
                <a:latin typeface="Arial" pitchFamily="34" charset="0"/>
                <a:cs typeface="Arial" pitchFamily="34" charset="0"/>
              </a:rPr>
              <a:t>, </a:t>
            </a:r>
            <a:r>
              <a:rPr lang="en-US" altLang="en-US" sz="1200" i="1" dirty="0" err="1">
                <a:latin typeface="Arial" pitchFamily="34" charset="0"/>
                <a:cs typeface="Arial" pitchFamily="34" charset="0"/>
              </a:rPr>
              <a:t>behavioural</a:t>
            </a:r>
            <a:r>
              <a:rPr lang="en-US" altLang="en-US" sz="1200" i="1" dirty="0">
                <a:latin typeface="Arial" pitchFamily="34" charset="0"/>
                <a:cs typeface="Arial" pitchFamily="34" charset="0"/>
              </a:rPr>
              <a:t>, </a:t>
            </a:r>
            <a:r>
              <a:rPr lang="en-US" altLang="en-US" sz="1200" i="1" dirty="0" err="1">
                <a:latin typeface="Arial" pitchFamily="34" charset="0"/>
                <a:cs typeface="Arial" pitchFamily="34" charset="0"/>
              </a:rPr>
              <a:t>behaviourism</a:t>
            </a:r>
            <a:r>
              <a:rPr lang="en-US" altLang="en-US" sz="1200" i="1" dirty="0">
                <a:latin typeface="Arial" pitchFamily="34" charset="0"/>
                <a:cs typeface="Arial" pitchFamily="34" charset="0"/>
              </a:rPr>
              <a:t>, </a:t>
            </a:r>
            <a:r>
              <a:rPr lang="ru-RU" altLang="en-US" sz="1200" i="1" dirty="0">
                <a:latin typeface="Arial" pitchFamily="34" charset="0"/>
                <a:cs typeface="Arial" pitchFamily="34" charset="0"/>
              </a:rPr>
              <a:t>и т.д.</a:t>
            </a:r>
          </a:p>
          <a:p>
            <a:pPr marL="64294" indent="0">
              <a:buNone/>
            </a:pPr>
            <a:r>
              <a:rPr lang="ru-RU" altLang="en-US" sz="1200" i="1" dirty="0">
                <a:latin typeface="Arial" pitchFamily="34" charset="0"/>
                <a:cs typeface="Arial" pitchFamily="34" charset="0"/>
              </a:rPr>
              <a:t>или </a:t>
            </a:r>
            <a:r>
              <a:rPr lang="en-US" altLang="en-US" sz="1200" i="1" dirty="0">
                <a:latin typeface="Arial" pitchFamily="34" charset="0"/>
                <a:cs typeface="Arial" pitchFamily="34" charset="0"/>
              </a:rPr>
              <a:t>*tocopherol </a:t>
            </a:r>
            <a:r>
              <a:rPr lang="ru-RU" altLang="en-US" sz="1200" i="1" dirty="0">
                <a:latin typeface="Arial" pitchFamily="34" charset="0"/>
                <a:cs typeface="Arial" pitchFamily="34" charset="0"/>
              </a:rPr>
              <a:t>находит</a:t>
            </a:r>
            <a:r>
              <a:rPr lang="en-US" altLang="en-US" sz="1200" i="1" dirty="0">
                <a:latin typeface="Arial" pitchFamily="34" charset="0"/>
                <a:cs typeface="Arial" pitchFamily="34" charset="0"/>
              </a:rPr>
              <a:t> </a:t>
            </a:r>
            <a:r>
              <a:rPr lang="el-GR" altLang="en-US" sz="1200" i="1" dirty="0">
                <a:latin typeface="Arial" pitchFamily="34" charset="0"/>
                <a:cs typeface="Arial" pitchFamily="34" charset="0"/>
              </a:rPr>
              <a:t>α-</a:t>
            </a:r>
            <a:r>
              <a:rPr lang="en-US" altLang="en-US" sz="1200" i="1" dirty="0">
                <a:latin typeface="Arial" pitchFamily="34" charset="0"/>
                <a:cs typeface="Arial" pitchFamily="34" charset="0"/>
              </a:rPr>
              <a:t>tocopherol, </a:t>
            </a:r>
            <a:r>
              <a:rPr lang="el-GR" altLang="en-US" sz="1200" i="1" dirty="0">
                <a:latin typeface="Arial" pitchFamily="34" charset="0"/>
                <a:cs typeface="Arial" pitchFamily="34" charset="0"/>
              </a:rPr>
              <a:t>γ-</a:t>
            </a:r>
            <a:r>
              <a:rPr lang="en-US" altLang="en-US" sz="1200" i="1" dirty="0">
                <a:latin typeface="Arial" pitchFamily="34" charset="0"/>
                <a:cs typeface="Arial" pitchFamily="34" charset="0"/>
              </a:rPr>
              <a:t>tocopherol , </a:t>
            </a:r>
            <a:r>
              <a:rPr lang="el-GR" altLang="en-US" sz="1200" i="1" dirty="0">
                <a:latin typeface="Arial" pitchFamily="34" charset="0"/>
                <a:cs typeface="Arial" pitchFamily="34" charset="0"/>
              </a:rPr>
              <a:t>δ-</a:t>
            </a:r>
            <a:r>
              <a:rPr lang="en-US" altLang="en-US" sz="1200" i="1" dirty="0">
                <a:latin typeface="Arial" pitchFamily="34" charset="0"/>
                <a:cs typeface="Arial" pitchFamily="34" charset="0"/>
              </a:rPr>
              <a:t>tocopherol, tocopherol, tocopherols, </a:t>
            </a:r>
            <a:r>
              <a:rPr lang="ru-RU" altLang="en-US" sz="1200" i="1" dirty="0">
                <a:latin typeface="Arial" pitchFamily="34" charset="0"/>
                <a:cs typeface="Arial" pitchFamily="34" charset="0"/>
              </a:rPr>
              <a:t>и т.д.</a:t>
            </a:r>
          </a:p>
          <a:p>
            <a:pPr marL="64294" indent="0">
              <a:buNone/>
            </a:pPr>
            <a:r>
              <a:rPr lang="en-GB" altLang="en-US" sz="1200" b="1" dirty="0">
                <a:latin typeface="Arial" pitchFamily="34" charset="0"/>
                <a:cs typeface="Arial" pitchFamily="34" charset="0"/>
              </a:rPr>
              <a:t>3. </a:t>
            </a:r>
            <a:r>
              <a:rPr lang="ru-RU" altLang="en-US" sz="1200" b="1" dirty="0">
                <a:latin typeface="Arial" pitchFamily="34" charset="0"/>
                <a:cs typeface="Arial" pitchFamily="34" charset="0"/>
              </a:rPr>
              <a:t>Оператор </a:t>
            </a:r>
            <a:r>
              <a:rPr lang="en-GB" altLang="en-US" sz="1200" b="1" dirty="0">
                <a:latin typeface="Arial" pitchFamily="34" charset="0"/>
                <a:cs typeface="Arial" pitchFamily="34" charset="0"/>
              </a:rPr>
              <a:t>AND – </a:t>
            </a:r>
            <a:r>
              <a:rPr lang="ru-RU" altLang="en-US" sz="1200" b="1" dirty="0">
                <a:latin typeface="Arial" pitchFamily="34" charset="0"/>
                <a:cs typeface="Arial" pitchFamily="34" charset="0"/>
              </a:rPr>
              <a:t>находит варианты со всеми указанными терминами, но расположенными на разном расстоянии друг от друга</a:t>
            </a:r>
            <a:endParaRPr lang="ru-RU" altLang="en-US" sz="1400" b="1" dirty="0">
              <a:latin typeface="Arial" pitchFamily="34" charset="0"/>
              <a:cs typeface="Arial" pitchFamily="34" charset="0"/>
            </a:endParaRPr>
          </a:p>
          <a:p>
            <a:pPr marL="64294" indent="0">
              <a:buNone/>
            </a:pPr>
            <a:r>
              <a:rPr lang="ru-RU" altLang="en-US" sz="1200" i="1" dirty="0">
                <a:latin typeface="Arial" pitchFamily="34" charset="0"/>
                <a:cs typeface="Arial" pitchFamily="34" charset="0"/>
              </a:rPr>
              <a:t>Пример: </a:t>
            </a:r>
            <a:r>
              <a:rPr lang="en-US" altLang="en-US" sz="1200" i="1" dirty="0">
                <a:latin typeface="Arial" pitchFamily="34" charset="0"/>
                <a:cs typeface="Arial" pitchFamily="34" charset="0"/>
              </a:rPr>
              <a:t>lesion AND pancreatic</a:t>
            </a:r>
            <a:endParaRPr lang="ru-RU" altLang="en-US" sz="1200" i="1" dirty="0">
              <a:latin typeface="Arial" pitchFamily="34" charset="0"/>
              <a:cs typeface="Arial" pitchFamily="34" charset="0"/>
            </a:endParaRPr>
          </a:p>
          <a:p>
            <a:pPr marL="64294" indent="0">
              <a:buNone/>
            </a:pPr>
            <a:r>
              <a:rPr lang="en-GB" altLang="en-US" sz="1200" b="1" dirty="0">
                <a:latin typeface="Arial" pitchFamily="34" charset="0"/>
                <a:cs typeface="Arial" pitchFamily="34" charset="0"/>
              </a:rPr>
              <a:t>4. </a:t>
            </a:r>
            <a:r>
              <a:rPr lang="ru-RU" altLang="en-US" sz="1200" b="1" dirty="0">
                <a:latin typeface="Arial" pitchFamily="34" charset="0"/>
                <a:cs typeface="Arial" pitchFamily="34" charset="0"/>
              </a:rPr>
              <a:t>Оператор </a:t>
            </a:r>
            <a:r>
              <a:rPr lang="en-GB" altLang="en-US" sz="1200" b="1" dirty="0">
                <a:latin typeface="Arial" pitchFamily="34" charset="0"/>
                <a:cs typeface="Arial" pitchFamily="34" charset="0"/>
              </a:rPr>
              <a:t>OR – </a:t>
            </a:r>
            <a:r>
              <a:rPr lang="ru-RU" altLang="en-US" sz="1200" b="1" dirty="0">
                <a:latin typeface="Arial" pitchFamily="34" charset="0"/>
                <a:cs typeface="Arial" pitchFamily="34" charset="0"/>
              </a:rPr>
              <a:t>находит варианты с</a:t>
            </a:r>
            <a:r>
              <a:rPr lang="en-GB" altLang="en-US" sz="1200" b="1" dirty="0">
                <a:latin typeface="Arial" pitchFamily="34" charset="0"/>
                <a:cs typeface="Arial" pitchFamily="34" charset="0"/>
              </a:rPr>
              <a:t> </a:t>
            </a:r>
            <a:r>
              <a:rPr lang="ru-RU" altLang="en-US" sz="1200" b="1" dirty="0">
                <a:latin typeface="Arial" pitchFamily="34" charset="0"/>
                <a:cs typeface="Arial" pitchFamily="34" charset="0"/>
              </a:rPr>
              <a:t>одним из указанных терминов</a:t>
            </a:r>
          </a:p>
          <a:p>
            <a:pPr marL="64294" indent="0">
              <a:buNone/>
            </a:pPr>
            <a:r>
              <a:rPr lang="ru-RU" altLang="en-US" sz="1200" i="1" dirty="0">
                <a:latin typeface="Arial" pitchFamily="34" charset="0"/>
                <a:cs typeface="Arial" pitchFamily="34" charset="0"/>
              </a:rPr>
              <a:t>Пример: </a:t>
            </a:r>
            <a:r>
              <a:rPr lang="en-US" altLang="en-US" sz="1200" i="1" dirty="0">
                <a:latin typeface="Arial" pitchFamily="34" charset="0"/>
                <a:cs typeface="Arial" pitchFamily="34" charset="0"/>
              </a:rPr>
              <a:t>kidney OR renal</a:t>
            </a:r>
            <a:r>
              <a:rPr lang="ru-RU" altLang="en-US" sz="1200" i="1" dirty="0">
                <a:latin typeface="Arial" pitchFamily="34" charset="0"/>
                <a:cs typeface="Arial" pitchFamily="34" charset="0"/>
              </a:rPr>
              <a:t> найдет записи или с термином </a:t>
            </a:r>
            <a:r>
              <a:rPr lang="en-US" altLang="en-US" sz="1200" i="1" dirty="0">
                <a:latin typeface="Arial" pitchFamily="34" charset="0"/>
                <a:cs typeface="Arial" pitchFamily="34" charset="0"/>
              </a:rPr>
              <a:t>kidney</a:t>
            </a:r>
            <a:r>
              <a:rPr lang="ru-RU" altLang="en-US" sz="1200" i="1" dirty="0">
                <a:latin typeface="Arial" pitchFamily="34" charset="0"/>
                <a:cs typeface="Arial" pitchFamily="34" charset="0"/>
              </a:rPr>
              <a:t> или с термином</a:t>
            </a:r>
            <a:r>
              <a:rPr lang="en-US" altLang="en-US" sz="1200" i="1" dirty="0">
                <a:latin typeface="Arial" pitchFamily="34" charset="0"/>
                <a:cs typeface="Arial" pitchFamily="34" charset="0"/>
              </a:rPr>
              <a:t> renal</a:t>
            </a:r>
            <a:r>
              <a:rPr lang="ru-RU" altLang="en-US" sz="1200" i="1" dirty="0">
                <a:latin typeface="Arial" pitchFamily="34" charset="0"/>
                <a:cs typeface="Arial" pitchFamily="34" charset="0"/>
              </a:rPr>
              <a:t> </a:t>
            </a:r>
          </a:p>
          <a:p>
            <a:pPr marL="64294" indent="0">
              <a:buNone/>
            </a:pPr>
            <a:r>
              <a:rPr lang="en-GB" altLang="en-US" sz="1200" b="1" dirty="0">
                <a:latin typeface="Arial" pitchFamily="34" charset="0"/>
                <a:cs typeface="Arial" pitchFamily="34" charset="0"/>
              </a:rPr>
              <a:t>5. </a:t>
            </a:r>
            <a:r>
              <a:rPr lang="ru-RU" altLang="en-US" sz="1200" b="1" dirty="0">
                <a:latin typeface="Arial" pitchFamily="34" charset="0"/>
                <a:cs typeface="Arial" pitchFamily="34" charset="0"/>
              </a:rPr>
              <a:t>Оператор </a:t>
            </a:r>
            <a:r>
              <a:rPr lang="en-GB" altLang="en-US" sz="1200" b="1" dirty="0">
                <a:latin typeface="Arial" pitchFamily="34" charset="0"/>
                <a:cs typeface="Arial" pitchFamily="34" charset="0"/>
              </a:rPr>
              <a:t>AND NOT – </a:t>
            </a:r>
            <a:r>
              <a:rPr lang="ru-RU" altLang="en-US" sz="1200" b="1" dirty="0">
                <a:latin typeface="Arial" pitchFamily="34" charset="0"/>
                <a:cs typeface="Arial" pitchFamily="34" charset="0"/>
              </a:rPr>
              <a:t>исключает указанный термин. Этот оператор используется в конце поискового запроса</a:t>
            </a:r>
          </a:p>
          <a:p>
            <a:pPr marL="64294" indent="0">
              <a:buNone/>
            </a:pPr>
            <a:r>
              <a:rPr lang="ru-RU" altLang="en-US" sz="1200" i="1" dirty="0">
                <a:latin typeface="Arial" pitchFamily="34" charset="0"/>
                <a:cs typeface="Arial" pitchFamily="34" charset="0"/>
              </a:rPr>
              <a:t>Пример: </a:t>
            </a:r>
            <a:r>
              <a:rPr lang="en-US" altLang="en-US" sz="1200" i="1" dirty="0">
                <a:latin typeface="Arial" pitchFamily="34" charset="0"/>
                <a:cs typeface="Arial" pitchFamily="34" charset="0"/>
              </a:rPr>
              <a:t>ganglia OR tumor AND NOT malignant</a:t>
            </a:r>
            <a:endParaRPr lang="ru-RU" altLang="en-US" sz="1200" i="1" dirty="0">
              <a:latin typeface="Arial" pitchFamily="34" charset="0"/>
              <a:cs typeface="Arial" pitchFamily="34" charset="0"/>
            </a:endParaRPr>
          </a:p>
          <a:p>
            <a:pPr marL="64294" indent="0">
              <a:buNone/>
            </a:pPr>
            <a:endParaRPr lang="ru-RU" altLang="en-US" sz="1050" i="1" dirty="0">
              <a:latin typeface="Arial" pitchFamily="34" charset="0"/>
              <a:cs typeface="Arial" pitchFamily="34" charset="0"/>
            </a:endParaRPr>
          </a:p>
          <a:p>
            <a:pPr marL="64294" indent="0">
              <a:buNone/>
            </a:pPr>
            <a:r>
              <a:rPr lang="ru-RU" altLang="en-US" sz="1050" i="1" dirty="0">
                <a:latin typeface="Arial" pitchFamily="34" charset="0"/>
                <a:cs typeface="Arial" pitchFamily="34" charset="0"/>
              </a:rPr>
              <a:t>Дополнительно о правилах поиска см.:</a:t>
            </a:r>
            <a:r>
              <a:rPr lang="en-US" altLang="en-US" sz="1050" i="1" dirty="0">
                <a:latin typeface="Arial" pitchFamily="34" charset="0"/>
                <a:cs typeface="Arial" pitchFamily="34" charset="0"/>
              </a:rPr>
              <a:t>https://www.scopus.com/standard/help.uri?topic=11213&amp;anchor=tips </a:t>
            </a:r>
            <a:endParaRPr lang="ru-RU" altLang="en-US" sz="1050" i="1" dirty="0">
              <a:latin typeface="Arial" pitchFamily="34" charset="0"/>
              <a:cs typeface="Arial" pitchFamily="34" charset="0"/>
            </a:endParaRPr>
          </a:p>
        </p:txBody>
      </p:sp>
      <p:sp>
        <p:nvSpPr>
          <p:cNvPr id="56324" name="Rectangle 1"/>
          <p:cNvSpPr>
            <a:spLocks noChangeArrowheads="1"/>
          </p:cNvSpPr>
          <p:nvPr/>
        </p:nvSpPr>
        <p:spPr bwMode="auto">
          <a:xfrm>
            <a:off x="1485900" y="2680707"/>
            <a:ext cx="6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r>
              <a:rPr lang="en-US" altLang="en-US" sz="1350"/>
            </a:br>
            <a:endParaRPr lang="en-US" altLang="en-US" sz="1350"/>
          </a:p>
        </p:txBody>
      </p:sp>
    </p:spTree>
    <p:extLst>
      <p:ext uri="{BB962C8B-B14F-4D97-AF65-F5344CB8AC3E}">
        <p14:creationId xmlns:p14="http://schemas.microsoft.com/office/powerpoint/2010/main" val="3025914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yakshonakg\Desktop\16-03-2017 08-57-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844" y="641282"/>
            <a:ext cx="6730870" cy="4257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179308" y="1275516"/>
            <a:ext cx="80010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Title 1"/>
          <p:cNvSpPr txBox="1">
            <a:spLocks/>
          </p:cNvSpPr>
          <p:nvPr/>
        </p:nvSpPr>
        <p:spPr>
          <a:xfrm>
            <a:off x="645222" y="141087"/>
            <a:ext cx="7014636" cy="490538"/>
          </a:xfrm>
          <a:prstGeom prst="rect">
            <a:avLst/>
          </a:prstGeom>
        </p:spPr>
        <p:txBody>
          <a:bodyPr rtlCol="0">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pPr>
              <a:defRPr/>
            </a:pPr>
            <a:r>
              <a:rPr lang="ru-RU" sz="2100" dirty="0">
                <a:solidFill>
                  <a:schemeClr val="tx1"/>
                </a:solidFill>
                <a:latin typeface="Arial" pitchFamily="34" charset="0"/>
                <a:cs typeface="Arial" pitchFamily="34" charset="0"/>
              </a:rPr>
              <a:t>Количество результатов при точном </a:t>
            </a:r>
            <a:r>
              <a:rPr lang="en-GB" sz="2100" dirty="0">
                <a:solidFill>
                  <a:schemeClr val="tx1"/>
                </a:solidFill>
                <a:latin typeface="Arial" pitchFamily="34" charset="0"/>
                <a:cs typeface="Arial" pitchFamily="34" charset="0"/>
              </a:rPr>
              <a:t>{} </a:t>
            </a:r>
            <a:r>
              <a:rPr lang="ru-RU" sz="2100" dirty="0">
                <a:solidFill>
                  <a:schemeClr val="tx1"/>
                </a:solidFill>
                <a:latin typeface="Arial" pitchFamily="34" charset="0"/>
                <a:cs typeface="Arial" pitchFamily="34" charset="0"/>
              </a:rPr>
              <a:t>поиске</a:t>
            </a:r>
            <a:endParaRPr lang="en-US" sz="2100" dirty="0">
              <a:solidFill>
                <a:schemeClr val="tx1"/>
              </a:solidFill>
              <a:latin typeface="Arial" pitchFamily="34" charset="0"/>
              <a:cs typeface="Arial" pitchFamily="34" charset="0"/>
            </a:endParaRPr>
          </a:p>
        </p:txBody>
      </p:sp>
      <p:sp>
        <p:nvSpPr>
          <p:cNvPr id="2" name="TextBox 1">
            <a:extLst>
              <a:ext uri="{FF2B5EF4-FFF2-40B4-BE49-F238E27FC236}">
                <a16:creationId xmlns:a16="http://schemas.microsoft.com/office/drawing/2014/main" id="{CACBE3BB-6C52-4291-86D2-309C6A17D275}"/>
              </a:ext>
            </a:extLst>
          </p:cNvPr>
          <p:cNvSpPr txBox="1"/>
          <p:nvPr/>
        </p:nvSpPr>
        <p:spPr>
          <a:xfrm rot="10800000" flipH="1" flipV="1">
            <a:off x="149287" y="1215955"/>
            <a:ext cx="2114557" cy="3108543"/>
          </a:xfrm>
          <a:prstGeom prst="rect">
            <a:avLst/>
          </a:prstGeom>
          <a:noFill/>
        </p:spPr>
        <p:txBody>
          <a:bodyPr wrap="square" rtlCol="0">
            <a:spAutoFit/>
          </a:bodyPr>
          <a:lstStyle/>
          <a:p>
            <a:r>
              <a:rPr lang="ru-RU" sz="1400" dirty="0"/>
              <a:t>Система находит записи, в которых в пристатейной литературе (библиографии) находятся искомые термины. Чтобы посмотреть, что именно указали в библиографии, надо перейти на закладку Вторичные документы</a:t>
            </a:r>
            <a:r>
              <a:rPr lang="en-GB" sz="1400" dirty="0"/>
              <a:t> (View secondary documents)</a:t>
            </a:r>
            <a:endParaRPr lang="en-US" sz="1400" dirty="0"/>
          </a:p>
        </p:txBody>
      </p:sp>
    </p:spTree>
    <p:extLst>
      <p:ext uri="{BB962C8B-B14F-4D97-AF65-F5344CB8AC3E}">
        <p14:creationId xmlns:p14="http://schemas.microsoft.com/office/powerpoint/2010/main" val="2805086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9D68A-905B-4749-ACB6-36CEC1649C9A}"/>
              </a:ext>
            </a:extLst>
          </p:cNvPr>
          <p:cNvPicPr>
            <a:picLocks noChangeAspect="1"/>
          </p:cNvPicPr>
          <p:nvPr/>
        </p:nvPicPr>
        <p:blipFill>
          <a:blip r:embed="rId2"/>
          <a:stretch>
            <a:fillRect/>
          </a:stretch>
        </p:blipFill>
        <p:spPr>
          <a:xfrm>
            <a:off x="756095" y="971107"/>
            <a:ext cx="7568503" cy="375641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819401" y="2932371"/>
            <a:ext cx="1937975" cy="1795146"/>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00929" y="17913"/>
            <a:ext cx="8278837" cy="814555"/>
          </a:xfrm>
        </p:spPr>
        <p:txBody>
          <a:bodyPr/>
          <a:lstStyle/>
          <a:p>
            <a:r>
              <a:rPr lang="en-GB" sz="1500" dirty="0"/>
              <a:t>View secondary documents </a:t>
            </a:r>
            <a:r>
              <a:rPr lang="ru-RU" sz="1500" dirty="0"/>
              <a:t>позволяет проанализировать найденные ссылки и оценить их отношение к вашему журналу (..или одноименному)</a:t>
            </a:r>
            <a:endParaRPr lang="en-US" sz="1500" dirty="0"/>
          </a:p>
        </p:txBody>
      </p:sp>
    </p:spTree>
    <p:extLst>
      <p:ext uri="{BB962C8B-B14F-4D97-AF65-F5344CB8AC3E}">
        <p14:creationId xmlns:p14="http://schemas.microsoft.com/office/powerpoint/2010/main" val="380715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yakshonakg\Desktop\08-08-2017 22-11-45.jpg"/>
          <p:cNvPicPr>
            <a:picLocks noChangeAspect="1" noChangeArrowheads="1"/>
          </p:cNvPicPr>
          <p:nvPr/>
        </p:nvPicPr>
        <p:blipFill>
          <a:blip r:embed="rId3"/>
          <a:srcRect/>
          <a:stretch>
            <a:fillRect/>
          </a:stretch>
        </p:blipFill>
        <p:spPr bwMode="auto">
          <a:xfrm>
            <a:off x="1925706" y="1815666"/>
            <a:ext cx="5076564" cy="3140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4626" name="Rectangle 2"/>
          <p:cNvSpPr>
            <a:spLocks noChangeArrowheads="1"/>
          </p:cNvSpPr>
          <p:nvPr/>
        </p:nvSpPr>
        <p:spPr bwMode="auto">
          <a:xfrm>
            <a:off x="648632" y="246606"/>
            <a:ext cx="8038674" cy="51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defTabSz="336947" eaLnBrk="0" hangingPunct="0">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GB" b="1" dirty="0">
                <a:latin typeface="Arial Bold"/>
                <a:ea typeface="+mj-ea"/>
                <a:cs typeface="Arial Bold"/>
              </a:rPr>
              <a:t>II. </a:t>
            </a:r>
            <a:r>
              <a:rPr lang="ru-RU" b="1" dirty="0">
                <a:latin typeface="Arial Bold"/>
                <a:ea typeface="+mj-ea"/>
                <a:cs typeface="Arial Bold"/>
              </a:rPr>
              <a:t>При поиске информации о членах редколлегии воспользуйтесь </a:t>
            </a:r>
            <a:r>
              <a:rPr lang="en-GB" b="1" dirty="0">
                <a:latin typeface="Arial Bold"/>
                <a:ea typeface="+mj-ea"/>
                <a:cs typeface="Arial Bold"/>
              </a:rPr>
              <a:t>Author Search</a:t>
            </a:r>
          </a:p>
        </p:txBody>
      </p:sp>
      <p:sp>
        <p:nvSpPr>
          <p:cNvPr id="7" name="Rectangle 5"/>
          <p:cNvSpPr>
            <a:spLocks noChangeArrowheads="1"/>
          </p:cNvSpPr>
          <p:nvPr/>
        </p:nvSpPr>
        <p:spPr bwMode="auto">
          <a:xfrm>
            <a:off x="2573778" y="3009037"/>
            <a:ext cx="398021" cy="179949"/>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sz="1350"/>
          </a:p>
        </p:txBody>
      </p:sp>
      <p:sp>
        <p:nvSpPr>
          <p:cNvPr id="159749" name="Rectangle 3"/>
          <p:cNvSpPr>
            <a:spLocks noChangeArrowheads="1"/>
          </p:cNvSpPr>
          <p:nvPr/>
        </p:nvSpPr>
        <p:spPr bwMode="auto">
          <a:xfrm>
            <a:off x="1506673" y="935477"/>
            <a:ext cx="6026157"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36947" eaLnBrk="0" hangingPunct="0">
              <a:spcBef>
                <a:spcPct val="60000"/>
              </a:spcBef>
              <a:buClr>
                <a:schemeClr val="tx1"/>
              </a:buClr>
              <a:tabLst>
                <a:tab pos="334566" algn="l"/>
                <a:tab pos="671513" algn="l"/>
                <a:tab pos="1008460" algn="l"/>
                <a:tab pos="1345406" algn="l"/>
                <a:tab pos="1682354" algn="l"/>
                <a:tab pos="2019300" algn="l"/>
                <a:tab pos="2356247" algn="l"/>
                <a:tab pos="2693194" algn="l"/>
                <a:tab pos="3030141" algn="l"/>
                <a:tab pos="3367088" algn="l"/>
                <a:tab pos="3704035" algn="l"/>
                <a:tab pos="4040981" algn="l"/>
                <a:tab pos="4377929" algn="l"/>
                <a:tab pos="4714875" algn="l"/>
                <a:tab pos="5051822" algn="l"/>
                <a:tab pos="5388769" algn="l"/>
                <a:tab pos="5725716" algn="l"/>
                <a:tab pos="6062663" algn="l"/>
                <a:tab pos="6399610" algn="l"/>
                <a:tab pos="6736556" algn="l"/>
              </a:tabLst>
            </a:pPr>
            <a:r>
              <a:rPr lang="ru-RU" sz="1500" dirty="0"/>
              <a:t>17 млн автоматически созданных профилей, с возможностью корректировки</a:t>
            </a:r>
          </a:p>
          <a:p>
            <a:pPr marL="211931" indent="-211931" defTabSz="336947" eaLnBrk="0" hangingPunct="0">
              <a:spcBef>
                <a:spcPct val="60000"/>
              </a:spcBef>
              <a:buClr>
                <a:schemeClr val="tx1"/>
              </a:buClr>
              <a:buFont typeface="Times"/>
              <a:buChar char="•"/>
              <a:tabLst>
                <a:tab pos="334566" algn="l"/>
                <a:tab pos="671513" algn="l"/>
                <a:tab pos="1008460" algn="l"/>
                <a:tab pos="1345406" algn="l"/>
                <a:tab pos="1682354" algn="l"/>
                <a:tab pos="2019300" algn="l"/>
                <a:tab pos="2356247" algn="l"/>
                <a:tab pos="2693194" algn="l"/>
                <a:tab pos="3030141" algn="l"/>
                <a:tab pos="3367088" algn="l"/>
                <a:tab pos="3704035" algn="l"/>
                <a:tab pos="4040981" algn="l"/>
                <a:tab pos="4377929" algn="l"/>
                <a:tab pos="4714875" algn="l"/>
                <a:tab pos="5051822" algn="l"/>
                <a:tab pos="5388769" algn="l"/>
                <a:tab pos="5725716" algn="l"/>
                <a:tab pos="6062663" algn="l"/>
                <a:tab pos="6399610" algn="l"/>
                <a:tab pos="6736556" algn="l"/>
              </a:tabLst>
            </a:pPr>
            <a:endParaRPr lang="ru-RU" sz="1500" dirty="0"/>
          </a:p>
          <a:p>
            <a:pPr marL="211931" indent="-211931" defTabSz="336947" eaLnBrk="0" hangingPunct="0">
              <a:spcBef>
                <a:spcPct val="60000"/>
              </a:spcBef>
              <a:buClr>
                <a:schemeClr val="tx1"/>
              </a:buClr>
              <a:buFont typeface="Times"/>
              <a:buChar char="•"/>
              <a:tabLst>
                <a:tab pos="334566" algn="l"/>
                <a:tab pos="671513" algn="l"/>
                <a:tab pos="1008460" algn="l"/>
                <a:tab pos="1345406" algn="l"/>
                <a:tab pos="1682354" algn="l"/>
                <a:tab pos="2019300" algn="l"/>
                <a:tab pos="2356247" algn="l"/>
                <a:tab pos="2693194" algn="l"/>
                <a:tab pos="3030141" algn="l"/>
                <a:tab pos="3367088" algn="l"/>
                <a:tab pos="3704035" algn="l"/>
                <a:tab pos="4040981" algn="l"/>
                <a:tab pos="4377929" algn="l"/>
                <a:tab pos="4714875" algn="l"/>
                <a:tab pos="5051822" algn="l"/>
                <a:tab pos="5388769" algn="l"/>
                <a:tab pos="5725716" algn="l"/>
                <a:tab pos="6062663" algn="l"/>
                <a:tab pos="6399610" algn="l"/>
                <a:tab pos="6736556" algn="l"/>
              </a:tabLst>
            </a:pPr>
            <a:endParaRPr lang="ru-RU" sz="1500" dirty="0"/>
          </a:p>
        </p:txBody>
      </p:sp>
      <p:cxnSp>
        <p:nvCxnSpPr>
          <p:cNvPr id="3" name="Straight Connector 2"/>
          <p:cNvCxnSpPr/>
          <p:nvPr/>
        </p:nvCxnSpPr>
        <p:spPr>
          <a:xfrm>
            <a:off x="2190304" y="3543858"/>
            <a:ext cx="78149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ectangle 5"/>
          <p:cNvSpPr>
            <a:spLocks noChangeArrowheads="1"/>
          </p:cNvSpPr>
          <p:nvPr/>
        </p:nvSpPr>
        <p:spPr bwMode="auto">
          <a:xfrm>
            <a:off x="6246186" y="3567894"/>
            <a:ext cx="571500" cy="3238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sz="1350"/>
          </a:p>
        </p:txBody>
      </p:sp>
    </p:spTree>
    <p:extLst>
      <p:ext uri="{BB962C8B-B14F-4D97-AF65-F5344CB8AC3E}">
        <p14:creationId xmlns:p14="http://schemas.microsoft.com/office/powerpoint/2010/main" val="24673944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1C626-AB84-45B3-88C8-DE863CE75917}"/>
              </a:ext>
            </a:extLst>
          </p:cNvPr>
          <p:cNvPicPr>
            <a:picLocks noChangeAspect="1"/>
          </p:cNvPicPr>
          <p:nvPr/>
        </p:nvPicPr>
        <p:blipFill>
          <a:blip r:embed="rId2"/>
          <a:stretch>
            <a:fillRect/>
          </a:stretch>
        </p:blipFill>
        <p:spPr>
          <a:xfrm>
            <a:off x="627211" y="805151"/>
            <a:ext cx="7737068" cy="4169447"/>
          </a:xfrm>
          <a:prstGeom prst="rect">
            <a:avLst/>
          </a:prstGeom>
          <a:ln>
            <a:noFill/>
          </a:ln>
          <a:effectLst>
            <a:outerShdw blurRad="292100" dist="139700" dir="2700000" algn="tl" rotWithShape="0">
              <a:srgbClr val="333333">
                <a:alpha val="65000"/>
              </a:srgbClr>
            </a:outerShdw>
          </a:effectLst>
        </p:spPr>
      </p:pic>
      <p:sp>
        <p:nvSpPr>
          <p:cNvPr id="164867" name="Title 1"/>
          <p:cNvSpPr>
            <a:spLocks noGrp="1"/>
          </p:cNvSpPr>
          <p:nvPr>
            <p:ph type="title"/>
          </p:nvPr>
        </p:nvSpPr>
        <p:spPr>
          <a:xfrm>
            <a:off x="471267" y="168902"/>
            <a:ext cx="8426547" cy="514350"/>
          </a:xfrm>
        </p:spPr>
        <p:txBody>
          <a:bodyPr>
            <a:normAutofit/>
          </a:bodyPr>
          <a:lstStyle/>
          <a:p>
            <a:pPr eaLnBrk="1" hangingPunct="1"/>
            <a:r>
              <a:rPr lang="ru-RU" sz="2400" b="1" dirty="0"/>
              <a:t>Профиль автора и анализ научной деятельности</a:t>
            </a:r>
            <a:endParaRPr lang="en-US" sz="2400" b="1" dirty="0"/>
          </a:p>
        </p:txBody>
      </p:sp>
      <p:sp>
        <p:nvSpPr>
          <p:cNvPr id="2" name="Rectangle 1">
            <a:extLst>
              <a:ext uri="{FF2B5EF4-FFF2-40B4-BE49-F238E27FC236}">
                <a16:creationId xmlns:a16="http://schemas.microsoft.com/office/drawing/2014/main" id="{F54AB896-5631-4EC0-8A6A-9F3623FAE278}"/>
              </a:ext>
            </a:extLst>
          </p:cNvPr>
          <p:cNvSpPr/>
          <p:nvPr/>
        </p:nvSpPr>
        <p:spPr>
          <a:xfrm>
            <a:off x="705819" y="2806009"/>
            <a:ext cx="6240785" cy="575144"/>
          </a:xfrm>
          <a:prstGeom prst="rect">
            <a:avLst/>
          </a:prstGeom>
          <a:noFill/>
          <a:ln w="19050">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9589E3EA-1384-47B6-AA80-95D4C4253BC8}"/>
              </a:ext>
            </a:extLst>
          </p:cNvPr>
          <p:cNvSpPr/>
          <p:nvPr/>
        </p:nvSpPr>
        <p:spPr>
          <a:xfrm>
            <a:off x="779721" y="1765005"/>
            <a:ext cx="1453116" cy="1701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0051A5-2E7D-4D2C-8F6B-7B532A383041}"/>
              </a:ext>
            </a:extLst>
          </p:cNvPr>
          <p:cNvSpPr/>
          <p:nvPr/>
        </p:nvSpPr>
        <p:spPr>
          <a:xfrm>
            <a:off x="7017487" y="1591340"/>
            <a:ext cx="889591" cy="1701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4EEC6C-E8F7-432D-8850-A5EF505C188C}"/>
              </a:ext>
            </a:extLst>
          </p:cNvPr>
          <p:cNvSpPr txBox="1"/>
          <p:nvPr/>
        </p:nvSpPr>
        <p:spPr>
          <a:xfrm>
            <a:off x="7017487" y="3523019"/>
            <a:ext cx="1247556" cy="646331"/>
          </a:xfrm>
          <a:prstGeom prst="rect">
            <a:avLst/>
          </a:prstGeom>
          <a:noFill/>
          <a:ln w="19050">
            <a:solidFill>
              <a:srgbClr val="FF0000"/>
            </a:solidFill>
          </a:ln>
        </p:spPr>
        <p:txBody>
          <a:bodyPr wrap="square" rtlCol="0">
            <a:spAutoFit/>
          </a:bodyPr>
          <a:lstStyle/>
          <a:p>
            <a:pPr algn="ctr"/>
            <a:r>
              <a:rPr lang="ru-RU" sz="1200" dirty="0">
                <a:solidFill>
                  <a:srgbClr val="FF0000"/>
                </a:solidFill>
              </a:rPr>
              <a:t>Корректировка профиля автора</a:t>
            </a:r>
            <a:endParaRPr lang="en-US" sz="1200" dirty="0">
              <a:solidFill>
                <a:srgbClr val="FF0000"/>
              </a:solidFill>
            </a:endParaRPr>
          </a:p>
        </p:txBody>
      </p:sp>
      <p:cxnSp>
        <p:nvCxnSpPr>
          <p:cNvPr id="9" name="Straight Arrow Connector 8">
            <a:extLst>
              <a:ext uri="{FF2B5EF4-FFF2-40B4-BE49-F238E27FC236}">
                <a16:creationId xmlns:a16="http://schemas.microsoft.com/office/drawing/2014/main" id="{C14B75E0-9E76-4189-9BF9-D753B30F71FF}"/>
              </a:ext>
            </a:extLst>
          </p:cNvPr>
          <p:cNvCxnSpPr>
            <a:cxnSpLocks/>
          </p:cNvCxnSpPr>
          <p:nvPr/>
        </p:nvCxnSpPr>
        <p:spPr>
          <a:xfrm flipH="1" flipV="1">
            <a:off x="7907078" y="1769452"/>
            <a:ext cx="216196" cy="175356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1B08E0F-157E-403E-B0E6-E9C4B1FBE9C6}"/>
              </a:ext>
            </a:extLst>
          </p:cNvPr>
          <p:cNvSpPr/>
          <p:nvPr/>
        </p:nvSpPr>
        <p:spPr>
          <a:xfrm>
            <a:off x="779721" y="2353340"/>
            <a:ext cx="5932967" cy="3307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29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F64F4D-229A-4CEB-A155-2611780FA64A}"/>
              </a:ext>
            </a:extLst>
          </p:cNvPr>
          <p:cNvSpPr>
            <a:spLocks noGrp="1"/>
          </p:cNvSpPr>
          <p:nvPr>
            <p:ph idx="1"/>
          </p:nvPr>
        </p:nvSpPr>
        <p:spPr>
          <a:xfrm>
            <a:off x="98701" y="1571004"/>
            <a:ext cx="2698192" cy="2273973"/>
          </a:xfrm>
        </p:spPr>
        <p:txBody>
          <a:bodyPr>
            <a:normAutofit/>
          </a:bodyPr>
          <a:lstStyle/>
          <a:p>
            <a:r>
              <a:rPr lang="ru-RU" sz="2000" dirty="0"/>
              <a:t>Проверяете ли вы профили авторов, которые подают статьи в ваш журнал?</a:t>
            </a:r>
          </a:p>
        </p:txBody>
      </p:sp>
      <p:sp>
        <p:nvSpPr>
          <p:cNvPr id="4" name="Title 3">
            <a:extLst>
              <a:ext uri="{FF2B5EF4-FFF2-40B4-BE49-F238E27FC236}">
                <a16:creationId xmlns:a16="http://schemas.microsoft.com/office/drawing/2014/main" id="{F53DC571-83BB-401E-B52F-DFE6880DC720}"/>
              </a:ext>
            </a:extLst>
          </p:cNvPr>
          <p:cNvSpPr>
            <a:spLocks noGrp="1"/>
          </p:cNvSpPr>
          <p:nvPr>
            <p:ph type="title"/>
          </p:nvPr>
        </p:nvSpPr>
        <p:spPr/>
        <p:txBody>
          <a:bodyPr>
            <a:noAutofit/>
          </a:bodyPr>
          <a:lstStyle/>
          <a:p>
            <a:r>
              <a:rPr lang="ru-RU" sz="2400" b="1" dirty="0"/>
              <a:t>Знаете ли вы кто у вас публикуется?</a:t>
            </a:r>
            <a:endParaRPr lang="en-US" sz="2400" b="1" dirty="0"/>
          </a:p>
        </p:txBody>
      </p:sp>
      <p:grpSp>
        <p:nvGrpSpPr>
          <p:cNvPr id="14" name="Group 13">
            <a:extLst>
              <a:ext uri="{FF2B5EF4-FFF2-40B4-BE49-F238E27FC236}">
                <a16:creationId xmlns:a16="http://schemas.microsoft.com/office/drawing/2014/main" id="{AA62E1B0-BF77-46D3-99E9-5E4505844E28}"/>
              </a:ext>
            </a:extLst>
          </p:cNvPr>
          <p:cNvGrpSpPr/>
          <p:nvPr/>
        </p:nvGrpSpPr>
        <p:grpSpPr>
          <a:xfrm>
            <a:off x="2867244" y="686243"/>
            <a:ext cx="6167953" cy="4242862"/>
            <a:chOff x="2867244" y="694660"/>
            <a:chExt cx="6167953" cy="4242862"/>
          </a:xfrm>
        </p:grpSpPr>
        <p:pic>
          <p:nvPicPr>
            <p:cNvPr id="5" name="Picture 4">
              <a:extLst>
                <a:ext uri="{FF2B5EF4-FFF2-40B4-BE49-F238E27FC236}">
                  <a16:creationId xmlns:a16="http://schemas.microsoft.com/office/drawing/2014/main" id="{AE676DA6-94D8-4B04-BF3D-C5B6F01F7D59}"/>
                </a:ext>
              </a:extLst>
            </p:cNvPr>
            <p:cNvPicPr>
              <a:picLocks noChangeAspect="1"/>
            </p:cNvPicPr>
            <p:nvPr/>
          </p:nvPicPr>
          <p:blipFill>
            <a:blip r:embed="rId2"/>
            <a:stretch>
              <a:fillRect/>
            </a:stretch>
          </p:blipFill>
          <p:spPr>
            <a:xfrm>
              <a:off x="2867244" y="694660"/>
              <a:ext cx="6167953" cy="4242862"/>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F482F6D3-4375-48E4-9D0E-BD332BE536F9}"/>
                </a:ext>
              </a:extLst>
            </p:cNvPr>
            <p:cNvSpPr/>
            <p:nvPr/>
          </p:nvSpPr>
          <p:spPr>
            <a:xfrm>
              <a:off x="5706139" y="709095"/>
              <a:ext cx="1297172" cy="4228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226267A3-89D8-4B5B-A951-247E72AE24CD}"/>
              </a:ext>
            </a:extLst>
          </p:cNvPr>
          <p:cNvSpPr txBox="1"/>
          <p:nvPr/>
        </p:nvSpPr>
        <p:spPr>
          <a:xfrm>
            <a:off x="5454502" y="3048036"/>
            <a:ext cx="1800446" cy="461665"/>
          </a:xfrm>
          <a:prstGeom prst="rect">
            <a:avLst/>
          </a:prstGeom>
          <a:noFill/>
        </p:spPr>
        <p:txBody>
          <a:bodyPr wrap="square" rtlCol="0">
            <a:spAutoFit/>
          </a:bodyPr>
          <a:lstStyle/>
          <a:p>
            <a:r>
              <a:rPr lang="ru-RU" sz="1200" dirty="0">
                <a:solidFill>
                  <a:srgbClr val="FF0000"/>
                </a:solidFill>
              </a:rPr>
              <a:t>Пример</a:t>
            </a:r>
            <a:r>
              <a:rPr lang="en-GB" sz="1200" dirty="0">
                <a:solidFill>
                  <a:srgbClr val="FF0000"/>
                </a:solidFill>
              </a:rPr>
              <a:t> </a:t>
            </a:r>
            <a:r>
              <a:rPr lang="ru-RU" sz="1200" dirty="0">
                <a:solidFill>
                  <a:srgbClr val="FF0000"/>
                </a:solidFill>
              </a:rPr>
              <a:t>публикаций одного автора</a:t>
            </a:r>
            <a:endParaRPr lang="en-US" sz="1200" dirty="0">
              <a:solidFill>
                <a:srgbClr val="FF0000"/>
              </a:solidFill>
            </a:endParaRPr>
          </a:p>
        </p:txBody>
      </p:sp>
    </p:spTree>
    <p:extLst>
      <p:ext uri="{BB962C8B-B14F-4D97-AF65-F5344CB8AC3E}">
        <p14:creationId xmlns:p14="http://schemas.microsoft.com/office/powerpoint/2010/main" val="2172035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93" y="1636867"/>
            <a:ext cx="6248399" cy="2234351"/>
          </a:xfrm>
        </p:spPr>
        <p:txBody>
          <a:bodyPr>
            <a:normAutofit/>
          </a:bodyPr>
          <a:lstStyle/>
          <a:p>
            <a:r>
              <a:rPr lang="ru-RU" dirty="0"/>
              <a:t>Определение референсной группы, актуальных тем и экспертов</a:t>
            </a:r>
            <a:br>
              <a:rPr lang="ru-RU" dirty="0">
                <a:solidFill>
                  <a:schemeClr val="tx1"/>
                </a:solidFill>
              </a:rPr>
            </a:br>
            <a:endParaRPr lang="en-US" altLang="en-US" dirty="0"/>
          </a:p>
        </p:txBody>
      </p:sp>
    </p:spTree>
    <p:extLst>
      <p:ext uri="{BB962C8B-B14F-4D97-AF65-F5344CB8AC3E}">
        <p14:creationId xmlns:p14="http://schemas.microsoft.com/office/powerpoint/2010/main" val="1107032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8072B6-E785-486D-A0AF-AA3A2B349EF8}"/>
              </a:ext>
            </a:extLst>
          </p:cNvPr>
          <p:cNvSpPr>
            <a:spLocks noGrp="1"/>
          </p:cNvSpPr>
          <p:nvPr>
            <p:ph type="title"/>
          </p:nvPr>
        </p:nvSpPr>
        <p:spPr/>
        <p:txBody>
          <a:bodyPr>
            <a:noAutofit/>
          </a:bodyPr>
          <a:lstStyle/>
          <a:p>
            <a:r>
              <a:rPr lang="ru-RU" sz="2400" b="1" dirty="0"/>
              <a:t>Поиск по теме</a:t>
            </a:r>
            <a:endParaRPr lang="en-US" sz="2400" b="1" dirty="0"/>
          </a:p>
        </p:txBody>
      </p:sp>
      <p:pic>
        <p:nvPicPr>
          <p:cNvPr id="5" name="Picture 4">
            <a:extLst>
              <a:ext uri="{FF2B5EF4-FFF2-40B4-BE49-F238E27FC236}">
                <a16:creationId xmlns:a16="http://schemas.microsoft.com/office/drawing/2014/main" id="{72632603-077F-4A26-A35D-EBE22108F17A}"/>
              </a:ext>
            </a:extLst>
          </p:cNvPr>
          <p:cNvPicPr>
            <a:picLocks noChangeAspect="1"/>
          </p:cNvPicPr>
          <p:nvPr/>
        </p:nvPicPr>
        <p:blipFill>
          <a:blip r:embed="rId2"/>
          <a:stretch>
            <a:fillRect/>
          </a:stretch>
        </p:blipFill>
        <p:spPr>
          <a:xfrm>
            <a:off x="253902" y="862265"/>
            <a:ext cx="8636195" cy="3553790"/>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5B72EC46-7590-479F-8BE3-DD4623E84A4F}"/>
              </a:ext>
            </a:extLst>
          </p:cNvPr>
          <p:cNvSpPr/>
          <p:nvPr/>
        </p:nvSpPr>
        <p:spPr>
          <a:xfrm>
            <a:off x="4699591" y="2317898"/>
            <a:ext cx="1346790" cy="2538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A456B3-A63C-45E6-AA48-2E3127262A67}"/>
              </a:ext>
            </a:extLst>
          </p:cNvPr>
          <p:cNvSpPr/>
          <p:nvPr/>
        </p:nvSpPr>
        <p:spPr>
          <a:xfrm>
            <a:off x="340242" y="1701209"/>
            <a:ext cx="737191" cy="2126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179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D3E9-F388-47D4-B6FF-BBA8EB34121F}"/>
              </a:ext>
            </a:extLst>
          </p:cNvPr>
          <p:cNvSpPr>
            <a:spLocks noGrp="1"/>
          </p:cNvSpPr>
          <p:nvPr>
            <p:ph type="title"/>
          </p:nvPr>
        </p:nvSpPr>
        <p:spPr>
          <a:xfrm>
            <a:off x="425886" y="372979"/>
            <a:ext cx="7993628" cy="445169"/>
          </a:xfrm>
        </p:spPr>
        <p:txBody>
          <a:bodyPr/>
          <a:lstStyle/>
          <a:p>
            <a:r>
              <a:rPr lang="ru-RU" sz="2000" dirty="0"/>
              <a:t>Национальный проект «НАУКА» </a:t>
            </a:r>
            <a:br>
              <a:rPr lang="en-GB" sz="2000" dirty="0"/>
            </a:br>
            <a:r>
              <a:rPr lang="en-US" dirty="0">
                <a:hlinkClick r:id="rId2"/>
              </a:rPr>
              <a:t>http://static.government.ru/media/files/vCAoi8zEXRVSuy2Yk7D8hvQbpbUSwO8y.pdf</a:t>
            </a:r>
            <a:endParaRPr lang="en-US" dirty="0"/>
          </a:p>
        </p:txBody>
      </p:sp>
      <p:sp>
        <p:nvSpPr>
          <p:cNvPr id="3" name="Text Placeholder 2">
            <a:extLst>
              <a:ext uri="{FF2B5EF4-FFF2-40B4-BE49-F238E27FC236}">
                <a16:creationId xmlns:a16="http://schemas.microsoft.com/office/drawing/2014/main" id="{76F6B2BC-8D17-4A9A-8DC5-3A549031DBA3}"/>
              </a:ext>
            </a:extLst>
          </p:cNvPr>
          <p:cNvSpPr>
            <a:spLocks noGrp="1"/>
          </p:cNvSpPr>
          <p:nvPr>
            <p:ph type="body" sz="quarter" idx="12"/>
          </p:nvPr>
        </p:nvSpPr>
        <p:spPr>
          <a:xfrm>
            <a:off x="744278" y="1765005"/>
            <a:ext cx="8202773" cy="2736338"/>
          </a:xfrm>
        </p:spPr>
        <p:txBody>
          <a:bodyPr>
            <a:normAutofit/>
          </a:bodyPr>
          <a:lstStyle/>
          <a:p>
            <a:pPr marL="0" indent="0">
              <a:buNone/>
            </a:pPr>
            <a:r>
              <a:rPr lang="ru-RU" sz="2800" b="1" dirty="0">
                <a:solidFill>
                  <a:schemeClr val="tx1"/>
                </a:solidFill>
              </a:rPr>
              <a:t>Включение российских журналов в международные базы данных </a:t>
            </a:r>
          </a:p>
          <a:p>
            <a:pPr marL="0" indent="0">
              <a:buNone/>
            </a:pPr>
            <a:r>
              <a:rPr lang="ru-RU" sz="2800" b="1" dirty="0">
                <a:solidFill>
                  <a:schemeClr val="tx1"/>
                </a:solidFill>
              </a:rPr>
              <a:t>(</a:t>
            </a:r>
            <a:r>
              <a:rPr lang="ru-RU" sz="2800" b="1" dirty="0">
                <a:solidFill>
                  <a:srgbClr val="FF6C00"/>
                </a:solidFill>
              </a:rPr>
              <a:t>не менее 500</a:t>
            </a:r>
            <a:r>
              <a:rPr lang="ru-RU" sz="2800" b="1" dirty="0">
                <a:solidFill>
                  <a:schemeClr val="tx1"/>
                </a:solidFill>
              </a:rPr>
              <a:t>, нарастающим итогом, </a:t>
            </a:r>
          </a:p>
          <a:p>
            <a:pPr marL="0" indent="0">
              <a:buNone/>
            </a:pPr>
            <a:r>
              <a:rPr lang="ru-RU" sz="2800" b="1" dirty="0">
                <a:solidFill>
                  <a:srgbClr val="FF6C00"/>
                </a:solidFill>
              </a:rPr>
              <a:t>к концу 2024</a:t>
            </a:r>
            <a:r>
              <a:rPr lang="ru-RU" sz="2800" b="1" dirty="0">
                <a:solidFill>
                  <a:schemeClr val="tx1"/>
                </a:solidFill>
              </a:rPr>
              <a:t>)</a:t>
            </a:r>
          </a:p>
          <a:p>
            <a:endParaRPr lang="ru-RU" sz="600" dirty="0">
              <a:solidFill>
                <a:schemeClr val="tx1"/>
              </a:solidFill>
            </a:endParaRPr>
          </a:p>
        </p:txBody>
      </p:sp>
    </p:spTree>
    <p:extLst>
      <p:ext uri="{BB962C8B-B14F-4D97-AF65-F5344CB8AC3E}">
        <p14:creationId xmlns:p14="http://schemas.microsoft.com/office/powerpoint/2010/main" val="341890696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AEFE5-1EF1-4EB3-ADEF-F78BE466D4B8}"/>
              </a:ext>
            </a:extLst>
          </p:cNvPr>
          <p:cNvSpPr>
            <a:spLocks noGrp="1"/>
          </p:cNvSpPr>
          <p:nvPr>
            <p:ph type="title"/>
          </p:nvPr>
        </p:nvSpPr>
        <p:spPr/>
        <p:txBody>
          <a:bodyPr>
            <a:noAutofit/>
          </a:bodyPr>
          <a:lstStyle/>
          <a:p>
            <a:r>
              <a:rPr lang="ru-RU" sz="2400" b="1" dirty="0"/>
              <a:t>Расширенный поиск: более 60 полей поиска</a:t>
            </a:r>
            <a:endParaRPr lang="en-US" sz="2400" b="1" dirty="0"/>
          </a:p>
        </p:txBody>
      </p:sp>
      <p:pic>
        <p:nvPicPr>
          <p:cNvPr id="5" name="Picture 4">
            <a:extLst>
              <a:ext uri="{FF2B5EF4-FFF2-40B4-BE49-F238E27FC236}">
                <a16:creationId xmlns:a16="http://schemas.microsoft.com/office/drawing/2014/main" id="{8935D1D2-A0FE-4CC8-A5BA-94B134F9EB81}"/>
              </a:ext>
            </a:extLst>
          </p:cNvPr>
          <p:cNvPicPr>
            <a:picLocks noChangeAspect="1"/>
          </p:cNvPicPr>
          <p:nvPr/>
        </p:nvPicPr>
        <p:blipFill>
          <a:blip r:embed="rId2"/>
          <a:stretch>
            <a:fillRect/>
          </a:stretch>
        </p:blipFill>
        <p:spPr>
          <a:xfrm>
            <a:off x="779721" y="926924"/>
            <a:ext cx="7414437" cy="377277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420AF89-EC91-4FA7-BBC3-9641C9416C49}"/>
              </a:ext>
            </a:extLst>
          </p:cNvPr>
          <p:cNvSpPr/>
          <p:nvPr/>
        </p:nvSpPr>
        <p:spPr>
          <a:xfrm>
            <a:off x="6358270" y="1708298"/>
            <a:ext cx="1835888" cy="29914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FFCD358-CAB1-4720-BEBC-9A8825FA7609}"/>
              </a:ext>
            </a:extLst>
          </p:cNvPr>
          <p:cNvSpPr/>
          <p:nvPr/>
        </p:nvSpPr>
        <p:spPr>
          <a:xfrm>
            <a:off x="1708298" y="1467293"/>
            <a:ext cx="2083981" cy="13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809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5A5BFA-3E96-45D1-B481-3C94DCA20F22}"/>
              </a:ext>
            </a:extLst>
          </p:cNvPr>
          <p:cNvPicPr>
            <a:picLocks noChangeAspect="1"/>
          </p:cNvPicPr>
          <p:nvPr/>
        </p:nvPicPr>
        <p:blipFill>
          <a:blip r:embed="rId2"/>
          <a:stretch>
            <a:fillRect/>
          </a:stretch>
        </p:blipFill>
        <p:spPr>
          <a:xfrm>
            <a:off x="1174552" y="2143120"/>
            <a:ext cx="4467791" cy="2972629"/>
          </a:xfrm>
          <a:prstGeom prst="rect">
            <a:avLst/>
          </a:prstGeom>
          <a:ln>
            <a:noFill/>
          </a:ln>
          <a:effectLst>
            <a:outerShdw blurRad="292100" dist="139700" dir="2700000" algn="tl" rotWithShape="0">
              <a:srgbClr val="333333">
                <a:alpha val="65000"/>
              </a:srgbClr>
            </a:outerShdw>
          </a:effectLst>
        </p:spPr>
      </p:pic>
      <p:sp>
        <p:nvSpPr>
          <p:cNvPr id="60419" name="Title 1"/>
          <p:cNvSpPr>
            <a:spLocks noGrp="1"/>
          </p:cNvSpPr>
          <p:nvPr>
            <p:ph type="title"/>
          </p:nvPr>
        </p:nvSpPr>
        <p:spPr>
          <a:xfrm>
            <a:off x="351692" y="142874"/>
            <a:ext cx="7709095" cy="419834"/>
          </a:xfrm>
        </p:spPr>
        <p:txBody>
          <a:bodyPr>
            <a:normAutofit/>
          </a:bodyPr>
          <a:lstStyle/>
          <a:p>
            <a:r>
              <a:rPr lang="ru-RU" altLang="en-US" sz="2000" b="1" dirty="0">
                <a:latin typeface="Arial Bold" pitchFamily="34" charset="0"/>
                <a:cs typeface="Arial Bold" pitchFamily="34" charset="0"/>
              </a:rPr>
              <a:t>Классификатор </a:t>
            </a:r>
            <a:r>
              <a:rPr lang="en-GB" altLang="en-US" sz="2000" b="1" dirty="0">
                <a:latin typeface="Arial Bold" pitchFamily="34" charset="0"/>
                <a:cs typeface="Arial Bold" pitchFamily="34" charset="0"/>
              </a:rPr>
              <a:t>Scopus</a:t>
            </a:r>
            <a:endParaRPr lang="en-US" altLang="en-US" sz="2000" b="1" dirty="0">
              <a:latin typeface="Arial Bold" pitchFamily="34" charset="0"/>
              <a:cs typeface="Arial Bold" pitchFamily="34" charset="0"/>
            </a:endParaRPr>
          </a:p>
        </p:txBody>
      </p:sp>
      <p:sp>
        <p:nvSpPr>
          <p:cNvPr id="3" name="Content Placeholder 2"/>
          <p:cNvSpPr>
            <a:spLocks noGrp="1"/>
          </p:cNvSpPr>
          <p:nvPr>
            <p:ph idx="1"/>
          </p:nvPr>
        </p:nvSpPr>
        <p:spPr>
          <a:xfrm>
            <a:off x="481818" y="591287"/>
            <a:ext cx="8180363" cy="1551834"/>
          </a:xfrm>
        </p:spPr>
        <p:txBody>
          <a:bodyPr rtlCol="0">
            <a:normAutofit fontScale="92500" lnSpcReduction="10000"/>
          </a:bodyPr>
          <a:lstStyle/>
          <a:p>
            <a:pPr marL="65151" indent="0">
              <a:spcAft>
                <a:spcPts val="0"/>
              </a:spcAft>
              <a:buNone/>
              <a:defRPr/>
            </a:pPr>
            <a:r>
              <a:rPr lang="en-GB" sz="1350" dirty="0"/>
              <a:t>All Science Journals Codes (ASJC) – </a:t>
            </a:r>
            <a:r>
              <a:rPr lang="ru-RU" sz="1350" dirty="0"/>
              <a:t>классификатор </a:t>
            </a:r>
            <a:r>
              <a:rPr lang="en-GB" sz="1350" dirty="0"/>
              <a:t>Scopus </a:t>
            </a:r>
            <a:r>
              <a:rPr lang="ru-RU" sz="1350" dirty="0"/>
              <a:t>на уровне журналов, включающий 26 предметных областей и 334 предметные подобласти.</a:t>
            </a:r>
          </a:p>
          <a:p>
            <a:pPr marL="65151" indent="0">
              <a:spcAft>
                <a:spcPts val="0"/>
              </a:spcAft>
              <a:buNone/>
              <a:defRPr/>
            </a:pPr>
            <a:r>
              <a:rPr lang="ru-RU" sz="1350" dirty="0"/>
              <a:t>Коды подобластей можно найти в списке индексируемых в</a:t>
            </a:r>
            <a:r>
              <a:rPr lang="en-GB" sz="1350" dirty="0"/>
              <a:t> Scopus </a:t>
            </a:r>
            <a:r>
              <a:rPr lang="ru-RU" sz="1350" dirty="0"/>
              <a:t>журналов: </a:t>
            </a:r>
            <a:endParaRPr lang="en-GB" sz="1350" dirty="0"/>
          </a:p>
          <a:p>
            <a:pPr marL="65151" indent="0">
              <a:spcAft>
                <a:spcPts val="0"/>
              </a:spcAft>
              <a:buNone/>
              <a:defRPr/>
            </a:pPr>
            <a:r>
              <a:rPr lang="en-GB" sz="1350" dirty="0">
                <a:hlinkClick r:id="rId3"/>
              </a:rPr>
              <a:t>https://www.elsevier.com/__data/assets/excel_doc/0015/91122/title_list.xlsx</a:t>
            </a:r>
            <a:r>
              <a:rPr lang="ru-RU" sz="1350" dirty="0"/>
              <a:t>, в характеристике самих журналов или в отдельной закладке </a:t>
            </a:r>
            <a:r>
              <a:rPr lang="en-GB" sz="1350" dirty="0"/>
              <a:t>ASJC Code List</a:t>
            </a:r>
            <a:endParaRPr lang="ru-RU" sz="1350" dirty="0"/>
          </a:p>
          <a:p>
            <a:pPr marL="65151" indent="0">
              <a:spcAft>
                <a:spcPts val="0"/>
              </a:spcAft>
              <a:buNone/>
              <a:defRPr/>
            </a:pPr>
            <a:endParaRPr lang="ru-RU" sz="1350" dirty="0"/>
          </a:p>
          <a:p>
            <a:pPr marL="65151" indent="0">
              <a:spcAft>
                <a:spcPts val="0"/>
              </a:spcAft>
              <a:buNone/>
              <a:defRPr/>
            </a:pPr>
            <a:r>
              <a:rPr lang="ru-RU" sz="1350" dirty="0"/>
              <a:t>Поиск документов по предметной подобласти или нескольким подобсластям возможен в </a:t>
            </a:r>
            <a:r>
              <a:rPr lang="en-GB" sz="1350" dirty="0"/>
              <a:t>Scopus </a:t>
            </a:r>
            <a:r>
              <a:rPr lang="ru-RU" sz="1350" dirty="0"/>
              <a:t>в закладке Расширенного поиска, с использованием поля поиска </a:t>
            </a:r>
            <a:r>
              <a:rPr lang="en-GB" sz="1350" dirty="0" err="1"/>
              <a:t>subjmain</a:t>
            </a:r>
            <a:r>
              <a:rPr lang="ru-RU" sz="1350" dirty="0"/>
              <a:t> (код подобласти)</a:t>
            </a:r>
            <a:r>
              <a:rPr lang="en-GB" sz="1350" dirty="0"/>
              <a:t>. </a:t>
            </a:r>
            <a:r>
              <a:rPr lang="ru-RU" sz="1350" dirty="0"/>
              <a:t>Например: </a:t>
            </a:r>
            <a:r>
              <a:rPr lang="en-GB" sz="1350" dirty="0" err="1"/>
              <a:t>subjmain</a:t>
            </a:r>
            <a:r>
              <a:rPr lang="en-GB" sz="1350" dirty="0"/>
              <a:t> (1909) – </a:t>
            </a:r>
            <a:r>
              <a:rPr lang="ru-RU" sz="1350" dirty="0"/>
              <a:t>поиск по узкой предметной подобласти (</a:t>
            </a:r>
            <a:r>
              <a:rPr lang="en-GB" sz="1350" dirty="0"/>
              <a:t>1909</a:t>
            </a:r>
            <a:r>
              <a:rPr lang="ru-RU" sz="1350" dirty="0"/>
              <a:t> – </a:t>
            </a:r>
            <a:r>
              <a:rPr lang="en-US" sz="1350" dirty="0"/>
              <a:t>Geotechnical Engineering and Engineering Geology</a:t>
            </a:r>
            <a:r>
              <a:rPr lang="en-GB" sz="1350" dirty="0"/>
              <a:t>)</a:t>
            </a:r>
            <a:endParaRPr lang="en-US" sz="1350" dirty="0"/>
          </a:p>
        </p:txBody>
      </p:sp>
      <p:sp>
        <p:nvSpPr>
          <p:cNvPr id="4" name="Rectangle 3"/>
          <p:cNvSpPr/>
          <p:nvPr/>
        </p:nvSpPr>
        <p:spPr>
          <a:xfrm>
            <a:off x="4624471" y="4883888"/>
            <a:ext cx="932813" cy="196510"/>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p>
        </p:txBody>
      </p:sp>
      <p:sp>
        <p:nvSpPr>
          <p:cNvPr id="9" name="Rectangle 8">
            <a:extLst>
              <a:ext uri="{FF2B5EF4-FFF2-40B4-BE49-F238E27FC236}">
                <a16:creationId xmlns:a16="http://schemas.microsoft.com/office/drawing/2014/main" id="{5FFAFDCC-9631-4518-BD88-57AD4BA5D8CA}"/>
              </a:ext>
            </a:extLst>
          </p:cNvPr>
          <p:cNvSpPr/>
          <p:nvPr/>
        </p:nvSpPr>
        <p:spPr>
          <a:xfrm>
            <a:off x="1258134" y="3792278"/>
            <a:ext cx="2356936" cy="113415"/>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p>
        </p:txBody>
      </p:sp>
      <p:pic>
        <p:nvPicPr>
          <p:cNvPr id="5" name="Picture 4">
            <a:extLst>
              <a:ext uri="{FF2B5EF4-FFF2-40B4-BE49-F238E27FC236}">
                <a16:creationId xmlns:a16="http://schemas.microsoft.com/office/drawing/2014/main" id="{1820CA50-1C56-4942-AE8A-DA838942F954}"/>
              </a:ext>
            </a:extLst>
          </p:cNvPr>
          <p:cNvPicPr>
            <a:picLocks noChangeAspect="1"/>
          </p:cNvPicPr>
          <p:nvPr/>
        </p:nvPicPr>
        <p:blipFill>
          <a:blip r:embed="rId4"/>
          <a:stretch>
            <a:fillRect/>
          </a:stretch>
        </p:blipFill>
        <p:spPr>
          <a:xfrm>
            <a:off x="3990361" y="2113547"/>
            <a:ext cx="5003720" cy="2449256"/>
          </a:xfrm>
          <a:prstGeom prst="rect">
            <a:avLst/>
          </a:prstGeom>
          <a:ln>
            <a:noFill/>
          </a:ln>
          <a:effectLst>
            <a:outerShdw blurRad="292100" dist="139700" dir="2700000" algn="tl" rotWithShape="0">
              <a:srgbClr val="333333">
                <a:alpha val="65000"/>
              </a:srgbClr>
            </a:outerShdw>
          </a:effectLst>
        </p:spPr>
      </p:pic>
      <p:cxnSp>
        <p:nvCxnSpPr>
          <p:cNvPr id="8" name="Straight Connector 7"/>
          <p:cNvCxnSpPr>
            <a:cxnSpLocks/>
          </p:cNvCxnSpPr>
          <p:nvPr/>
        </p:nvCxnSpPr>
        <p:spPr>
          <a:xfrm>
            <a:off x="4378108" y="3467727"/>
            <a:ext cx="77513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5084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365474-DE58-444F-9246-8D6907646A22}"/>
              </a:ext>
            </a:extLst>
          </p:cNvPr>
          <p:cNvSpPr>
            <a:spLocks noGrp="1"/>
          </p:cNvSpPr>
          <p:nvPr>
            <p:ph type="title"/>
          </p:nvPr>
        </p:nvSpPr>
        <p:spPr>
          <a:xfrm>
            <a:off x="452840" y="273691"/>
            <a:ext cx="8238319" cy="313984"/>
          </a:xfrm>
        </p:spPr>
        <p:txBody>
          <a:bodyPr/>
          <a:lstStyle/>
          <a:p>
            <a:r>
              <a:rPr lang="ru-RU" sz="2400" b="1" dirty="0"/>
              <a:t>Знаете ли вы этих экспертов? Хотите ли вы видеть их публикации у вас в журнале?</a:t>
            </a:r>
            <a:endParaRPr lang="en-US" sz="2400" b="1" dirty="0"/>
          </a:p>
        </p:txBody>
      </p:sp>
      <p:pic>
        <p:nvPicPr>
          <p:cNvPr id="4" name="Picture 3">
            <a:extLst>
              <a:ext uri="{FF2B5EF4-FFF2-40B4-BE49-F238E27FC236}">
                <a16:creationId xmlns:a16="http://schemas.microsoft.com/office/drawing/2014/main" id="{FF1EAF52-1113-48DF-8B55-2AF878C6A8AE}"/>
              </a:ext>
            </a:extLst>
          </p:cNvPr>
          <p:cNvPicPr>
            <a:picLocks noChangeAspect="1"/>
          </p:cNvPicPr>
          <p:nvPr/>
        </p:nvPicPr>
        <p:blipFill>
          <a:blip r:embed="rId2"/>
          <a:stretch>
            <a:fillRect/>
          </a:stretch>
        </p:blipFill>
        <p:spPr>
          <a:xfrm>
            <a:off x="457201" y="973024"/>
            <a:ext cx="7794885" cy="373979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7F6701-6B7D-47DD-B25F-067B066492B3}"/>
              </a:ext>
            </a:extLst>
          </p:cNvPr>
          <p:cNvSpPr/>
          <p:nvPr/>
        </p:nvSpPr>
        <p:spPr>
          <a:xfrm>
            <a:off x="452840" y="2915587"/>
            <a:ext cx="2013042" cy="17763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838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C0A9B0-2998-40AB-8C25-8DA1C3686700}"/>
              </a:ext>
            </a:extLst>
          </p:cNvPr>
          <p:cNvPicPr>
            <a:picLocks noChangeAspect="1"/>
          </p:cNvPicPr>
          <p:nvPr/>
        </p:nvPicPr>
        <p:blipFill>
          <a:blip r:embed="rId2"/>
          <a:stretch>
            <a:fillRect/>
          </a:stretch>
        </p:blipFill>
        <p:spPr>
          <a:xfrm>
            <a:off x="818806" y="836434"/>
            <a:ext cx="8042353" cy="4018913"/>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D2EDE4BF-F48C-40B8-B98A-0C12A98A2F06}"/>
              </a:ext>
            </a:extLst>
          </p:cNvPr>
          <p:cNvSpPr>
            <a:spLocks noGrp="1"/>
          </p:cNvSpPr>
          <p:nvPr>
            <p:ph type="title"/>
          </p:nvPr>
        </p:nvSpPr>
        <p:spPr>
          <a:xfrm>
            <a:off x="274249" y="271053"/>
            <a:ext cx="8238319" cy="313984"/>
          </a:xfrm>
        </p:spPr>
        <p:txBody>
          <a:bodyPr/>
          <a:lstStyle/>
          <a:p>
            <a:r>
              <a:rPr lang="ru-RU" b="1" dirty="0"/>
              <a:t>Анализ найденных результатов</a:t>
            </a:r>
            <a:endParaRPr lang="en-US" b="1" dirty="0"/>
          </a:p>
        </p:txBody>
      </p:sp>
      <p:cxnSp>
        <p:nvCxnSpPr>
          <p:cNvPr id="6" name="Straight Connector 5">
            <a:extLst>
              <a:ext uri="{FF2B5EF4-FFF2-40B4-BE49-F238E27FC236}">
                <a16:creationId xmlns:a16="http://schemas.microsoft.com/office/drawing/2014/main" id="{67499E50-2EEF-4A23-9472-E03599E492B0}"/>
              </a:ext>
            </a:extLst>
          </p:cNvPr>
          <p:cNvCxnSpPr/>
          <p:nvPr/>
        </p:nvCxnSpPr>
        <p:spPr>
          <a:xfrm>
            <a:off x="907312" y="1830797"/>
            <a:ext cx="6650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peech Bubble: Rectangle 6">
            <a:extLst>
              <a:ext uri="{FF2B5EF4-FFF2-40B4-BE49-F238E27FC236}">
                <a16:creationId xmlns:a16="http://schemas.microsoft.com/office/drawing/2014/main" id="{CF527D84-CAD2-40B2-AD08-CB15930063B8}"/>
              </a:ext>
            </a:extLst>
          </p:cNvPr>
          <p:cNvSpPr/>
          <p:nvPr/>
        </p:nvSpPr>
        <p:spPr>
          <a:xfrm>
            <a:off x="0" y="1939173"/>
            <a:ext cx="818806" cy="672572"/>
          </a:xfrm>
          <a:prstGeom prst="wedgeRectCallout">
            <a:avLst>
              <a:gd name="adj1" fmla="val 64762"/>
              <a:gd name="adj2" fmla="val 1958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a:solidFill>
                  <a:srgbClr val="FF0000"/>
                </a:solidFill>
              </a:rPr>
              <a:t>Окно уточнения результатов/</a:t>
            </a:r>
          </a:p>
          <a:p>
            <a:pPr algn="ctr"/>
            <a:r>
              <a:rPr lang="ru-RU" sz="800" dirty="0">
                <a:solidFill>
                  <a:srgbClr val="FF0000"/>
                </a:solidFill>
              </a:rPr>
              <a:t>фильтров</a:t>
            </a:r>
            <a:endParaRPr lang="en-US" sz="900" dirty="0">
              <a:solidFill>
                <a:srgbClr val="FF0000"/>
              </a:solidFill>
            </a:endParaRPr>
          </a:p>
        </p:txBody>
      </p:sp>
      <p:cxnSp>
        <p:nvCxnSpPr>
          <p:cNvPr id="8" name="Straight Connector 7">
            <a:extLst>
              <a:ext uri="{FF2B5EF4-FFF2-40B4-BE49-F238E27FC236}">
                <a16:creationId xmlns:a16="http://schemas.microsoft.com/office/drawing/2014/main" id="{F70705FA-DEA5-4AFC-A352-4ACFF7544543}"/>
              </a:ext>
            </a:extLst>
          </p:cNvPr>
          <p:cNvCxnSpPr>
            <a:cxnSpLocks/>
          </p:cNvCxnSpPr>
          <p:nvPr/>
        </p:nvCxnSpPr>
        <p:spPr>
          <a:xfrm>
            <a:off x="907312" y="1647800"/>
            <a:ext cx="11908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D76B5D2-F546-430F-8332-6DF4CED5C07E}"/>
              </a:ext>
            </a:extLst>
          </p:cNvPr>
          <p:cNvSpPr/>
          <p:nvPr/>
        </p:nvSpPr>
        <p:spPr>
          <a:xfrm>
            <a:off x="907312" y="2863122"/>
            <a:ext cx="1992356" cy="19773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68537D-5029-4CC0-9D34-F2054C941635}"/>
              </a:ext>
            </a:extLst>
          </p:cNvPr>
          <p:cNvSpPr/>
          <p:nvPr/>
        </p:nvSpPr>
        <p:spPr>
          <a:xfrm>
            <a:off x="1660836" y="1647800"/>
            <a:ext cx="1344634" cy="2513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37E82DA-FC64-4BC9-8546-8E7784CFC916}"/>
              </a:ext>
            </a:extLst>
          </p:cNvPr>
          <p:cNvCxnSpPr/>
          <p:nvPr/>
        </p:nvCxnSpPr>
        <p:spPr>
          <a:xfrm flipV="1">
            <a:off x="3005470" y="992372"/>
            <a:ext cx="4855535" cy="65542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B0D37A8-E0A0-4E9C-9589-931A9A9D583C}"/>
              </a:ext>
            </a:extLst>
          </p:cNvPr>
          <p:cNvCxnSpPr>
            <a:cxnSpLocks/>
          </p:cNvCxnSpPr>
          <p:nvPr/>
        </p:nvCxnSpPr>
        <p:spPr>
          <a:xfrm>
            <a:off x="8598195" y="1899178"/>
            <a:ext cx="0" cy="672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836CAC9-C655-49DC-9F8C-0FCCAE6F60C4}"/>
              </a:ext>
            </a:extLst>
          </p:cNvPr>
          <p:cNvSpPr txBox="1"/>
          <p:nvPr/>
        </p:nvSpPr>
        <p:spPr>
          <a:xfrm>
            <a:off x="7456750" y="1529846"/>
            <a:ext cx="1344634" cy="369332"/>
          </a:xfrm>
          <a:prstGeom prst="rect">
            <a:avLst/>
          </a:prstGeom>
          <a:solidFill>
            <a:schemeClr val="bg1"/>
          </a:solidFill>
          <a:ln>
            <a:solidFill>
              <a:srgbClr val="FF0000"/>
            </a:solidFill>
          </a:ln>
        </p:spPr>
        <p:txBody>
          <a:bodyPr wrap="square" rtlCol="0">
            <a:spAutoFit/>
          </a:bodyPr>
          <a:lstStyle/>
          <a:p>
            <a:r>
              <a:rPr lang="ru-RU" sz="900" dirty="0">
                <a:solidFill>
                  <a:srgbClr val="FF0000"/>
                </a:solidFill>
              </a:rPr>
              <a:t>Используют ли ваши авторы эти ссылки </a:t>
            </a:r>
            <a:endParaRPr lang="en-US" sz="900" dirty="0">
              <a:solidFill>
                <a:srgbClr val="FF0000"/>
              </a:solidFill>
            </a:endParaRPr>
          </a:p>
        </p:txBody>
      </p:sp>
      <p:sp>
        <p:nvSpPr>
          <p:cNvPr id="20" name="Speech Bubble: Rectangle 19">
            <a:extLst>
              <a:ext uri="{FF2B5EF4-FFF2-40B4-BE49-F238E27FC236}">
                <a16:creationId xmlns:a16="http://schemas.microsoft.com/office/drawing/2014/main" id="{23592D58-4D47-4F45-B84E-FFDD29A626A6}"/>
              </a:ext>
            </a:extLst>
          </p:cNvPr>
          <p:cNvSpPr/>
          <p:nvPr/>
        </p:nvSpPr>
        <p:spPr>
          <a:xfrm>
            <a:off x="-44253" y="3515533"/>
            <a:ext cx="818806" cy="672572"/>
          </a:xfrm>
          <a:prstGeom prst="wedgeRectCallout">
            <a:avLst>
              <a:gd name="adj1" fmla="val 64762"/>
              <a:gd name="adj2" fmla="val 1958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a:solidFill>
                  <a:srgbClr val="FF0000"/>
                </a:solidFill>
              </a:rPr>
              <a:t>Знакомы ли вам эти журналы?</a:t>
            </a:r>
          </a:p>
          <a:p>
            <a:pPr algn="ctr"/>
            <a:r>
              <a:rPr lang="ru-RU" sz="800" dirty="0">
                <a:solidFill>
                  <a:srgbClr val="FF0000"/>
                </a:solidFill>
              </a:rPr>
              <a:t>Ключевые слова?</a:t>
            </a:r>
          </a:p>
        </p:txBody>
      </p:sp>
      <p:pic>
        <p:nvPicPr>
          <p:cNvPr id="21" name="Picture 20">
            <a:extLst>
              <a:ext uri="{FF2B5EF4-FFF2-40B4-BE49-F238E27FC236}">
                <a16:creationId xmlns:a16="http://schemas.microsoft.com/office/drawing/2014/main" id="{8FE491D6-E5A9-41CF-9F3E-7194F31C1B75}"/>
              </a:ext>
            </a:extLst>
          </p:cNvPr>
          <p:cNvPicPr>
            <a:picLocks noChangeAspect="1"/>
          </p:cNvPicPr>
          <p:nvPr/>
        </p:nvPicPr>
        <p:blipFill>
          <a:blip r:embed="rId3"/>
          <a:stretch>
            <a:fillRect/>
          </a:stretch>
        </p:blipFill>
        <p:spPr>
          <a:xfrm>
            <a:off x="3261222" y="1899178"/>
            <a:ext cx="4017728" cy="2651274"/>
          </a:xfrm>
          <a:prstGeom prst="rect">
            <a:avLst/>
          </a:prstGeom>
          <a:ln w="9525">
            <a:solidFill>
              <a:srgbClr val="FF0000"/>
            </a:solidFill>
          </a:ln>
          <a:effectLst>
            <a:outerShdw blurRad="292100" dist="139700" dir="2700000" algn="tl" rotWithShape="0">
              <a:srgbClr val="333333">
                <a:alpha val="65000"/>
              </a:srgbClr>
            </a:outerShdw>
          </a:effectLst>
        </p:spPr>
      </p:pic>
      <p:cxnSp>
        <p:nvCxnSpPr>
          <p:cNvPr id="23" name="Straight Arrow Connector 22">
            <a:extLst>
              <a:ext uri="{FF2B5EF4-FFF2-40B4-BE49-F238E27FC236}">
                <a16:creationId xmlns:a16="http://schemas.microsoft.com/office/drawing/2014/main" id="{3BDBBBBA-097B-4557-B0C1-D283A75842E7}"/>
              </a:ext>
            </a:extLst>
          </p:cNvPr>
          <p:cNvCxnSpPr/>
          <p:nvPr/>
        </p:nvCxnSpPr>
        <p:spPr>
          <a:xfrm flipV="1">
            <a:off x="2786865" y="3740046"/>
            <a:ext cx="518466" cy="3147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7FD2A5A-999D-4243-8259-C0FDD4419F28}"/>
              </a:ext>
            </a:extLst>
          </p:cNvPr>
          <p:cNvCxnSpPr>
            <a:cxnSpLocks/>
          </p:cNvCxnSpPr>
          <p:nvPr/>
        </p:nvCxnSpPr>
        <p:spPr>
          <a:xfrm>
            <a:off x="3390682" y="2118108"/>
            <a:ext cx="20425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0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C659D-C671-45DC-9FD1-35E5126351D4}"/>
              </a:ext>
            </a:extLst>
          </p:cNvPr>
          <p:cNvPicPr>
            <a:picLocks noChangeAspect="1"/>
          </p:cNvPicPr>
          <p:nvPr/>
        </p:nvPicPr>
        <p:blipFill>
          <a:blip r:embed="rId2"/>
          <a:stretch>
            <a:fillRect/>
          </a:stretch>
        </p:blipFill>
        <p:spPr>
          <a:xfrm>
            <a:off x="379265" y="779721"/>
            <a:ext cx="8385469" cy="400493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76F37C9-EA59-4572-A6FD-F8BE50C2DBDC}"/>
              </a:ext>
            </a:extLst>
          </p:cNvPr>
          <p:cNvSpPr>
            <a:spLocks noGrp="1"/>
          </p:cNvSpPr>
          <p:nvPr>
            <p:ph type="title"/>
          </p:nvPr>
        </p:nvSpPr>
        <p:spPr>
          <a:xfrm>
            <a:off x="383683" y="139244"/>
            <a:ext cx="7678455" cy="445169"/>
          </a:xfrm>
        </p:spPr>
        <p:txBody>
          <a:bodyPr/>
          <a:lstStyle/>
          <a:p>
            <a:r>
              <a:rPr lang="ru-RU" sz="2400" dirty="0"/>
              <a:t>Страница журнала с метриками</a:t>
            </a:r>
            <a:endParaRPr lang="en-US" sz="2400" dirty="0"/>
          </a:p>
        </p:txBody>
      </p:sp>
      <p:sp>
        <p:nvSpPr>
          <p:cNvPr id="6" name="Speech Bubble: Rectangle 5">
            <a:extLst>
              <a:ext uri="{FF2B5EF4-FFF2-40B4-BE49-F238E27FC236}">
                <a16:creationId xmlns:a16="http://schemas.microsoft.com/office/drawing/2014/main" id="{F4BCAEAF-CFF4-4684-9923-F5E73522866E}"/>
              </a:ext>
            </a:extLst>
          </p:cNvPr>
          <p:cNvSpPr/>
          <p:nvPr/>
        </p:nvSpPr>
        <p:spPr>
          <a:xfrm>
            <a:off x="4222910" y="2111006"/>
            <a:ext cx="1542472" cy="535709"/>
          </a:xfrm>
          <a:prstGeom prst="wedgeRectCallout">
            <a:avLst>
              <a:gd name="adj1" fmla="val -67771"/>
              <a:gd name="adj2" fmla="val 5107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FF0000"/>
                </a:solidFill>
              </a:rPr>
              <a:t>Проверьте свежие номера журнала</a:t>
            </a:r>
            <a:endParaRPr lang="en-US" sz="1200" dirty="0">
              <a:solidFill>
                <a:srgbClr val="FF0000"/>
              </a:solidFill>
            </a:endParaRPr>
          </a:p>
        </p:txBody>
      </p:sp>
    </p:spTree>
    <p:extLst>
      <p:ext uri="{BB962C8B-B14F-4D97-AF65-F5344CB8AC3E}">
        <p14:creationId xmlns:p14="http://schemas.microsoft.com/office/powerpoint/2010/main" val="274115717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649B4-2893-406E-902E-0C26C4A4E1F1}"/>
              </a:ext>
            </a:extLst>
          </p:cNvPr>
          <p:cNvPicPr>
            <a:picLocks noChangeAspect="1"/>
          </p:cNvPicPr>
          <p:nvPr/>
        </p:nvPicPr>
        <p:blipFill>
          <a:blip r:embed="rId2"/>
          <a:stretch>
            <a:fillRect/>
          </a:stretch>
        </p:blipFill>
        <p:spPr>
          <a:xfrm>
            <a:off x="452840" y="687870"/>
            <a:ext cx="8401695" cy="415348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E79282C-0660-4A45-B374-F3ECEFC3C155}"/>
              </a:ext>
            </a:extLst>
          </p:cNvPr>
          <p:cNvSpPr>
            <a:spLocks noGrp="1"/>
          </p:cNvSpPr>
          <p:nvPr>
            <p:ph type="title"/>
          </p:nvPr>
        </p:nvSpPr>
        <p:spPr>
          <a:xfrm>
            <a:off x="452840" y="149213"/>
            <a:ext cx="8238319" cy="313984"/>
          </a:xfrm>
        </p:spPr>
        <p:txBody>
          <a:bodyPr/>
          <a:lstStyle/>
          <a:p>
            <a:r>
              <a:rPr lang="ru-RU" sz="2400" b="1" dirty="0"/>
              <a:t>Рейтинг журнала в предметной подобласти</a:t>
            </a:r>
            <a:endParaRPr lang="en-US" sz="2400" b="1" dirty="0"/>
          </a:p>
        </p:txBody>
      </p:sp>
      <p:sp>
        <p:nvSpPr>
          <p:cNvPr id="4" name="Rectangle 3">
            <a:extLst>
              <a:ext uri="{FF2B5EF4-FFF2-40B4-BE49-F238E27FC236}">
                <a16:creationId xmlns:a16="http://schemas.microsoft.com/office/drawing/2014/main" id="{B097261F-EAE2-4500-91A2-36BCE7CF88E2}"/>
              </a:ext>
            </a:extLst>
          </p:cNvPr>
          <p:cNvSpPr/>
          <p:nvPr/>
        </p:nvSpPr>
        <p:spPr>
          <a:xfrm flipV="1">
            <a:off x="956631" y="2458832"/>
            <a:ext cx="1063555" cy="2347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GB" sz="1050" dirty="0">
              <a:solidFill>
                <a:schemeClr val="tx1"/>
              </a:solidFill>
            </a:endParaRPr>
          </a:p>
        </p:txBody>
      </p:sp>
      <p:sp>
        <p:nvSpPr>
          <p:cNvPr id="5" name="Rectangle 4">
            <a:extLst>
              <a:ext uri="{FF2B5EF4-FFF2-40B4-BE49-F238E27FC236}">
                <a16:creationId xmlns:a16="http://schemas.microsoft.com/office/drawing/2014/main" id="{EAEE73B1-2B67-4944-BB38-B1A2AC9EC862}"/>
              </a:ext>
            </a:extLst>
          </p:cNvPr>
          <p:cNvSpPr/>
          <p:nvPr/>
        </p:nvSpPr>
        <p:spPr>
          <a:xfrm flipV="1">
            <a:off x="566973" y="2764611"/>
            <a:ext cx="3048097" cy="2347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GB" sz="1050" dirty="0">
              <a:solidFill>
                <a:schemeClr val="tx1"/>
              </a:solidFill>
            </a:endParaRPr>
          </a:p>
        </p:txBody>
      </p:sp>
      <p:sp>
        <p:nvSpPr>
          <p:cNvPr id="6" name="Rectangle 5">
            <a:extLst>
              <a:ext uri="{FF2B5EF4-FFF2-40B4-BE49-F238E27FC236}">
                <a16:creationId xmlns:a16="http://schemas.microsoft.com/office/drawing/2014/main" id="{741E8287-6C53-4F5D-9E40-B8FEBE850987}"/>
              </a:ext>
            </a:extLst>
          </p:cNvPr>
          <p:cNvSpPr/>
          <p:nvPr/>
        </p:nvSpPr>
        <p:spPr>
          <a:xfrm>
            <a:off x="4813005" y="2999357"/>
            <a:ext cx="992372" cy="1841999"/>
          </a:xfrm>
          <a:prstGeom prst="rect">
            <a:avLst/>
          </a:prstGeom>
          <a:noFill/>
          <a:ln w="19050">
            <a:solidFill>
              <a:srgbClr val="FF0000"/>
            </a:solidFill>
          </a:ln>
        </p:spPr>
        <p:txBody>
          <a:bodyPr wrap="square" rtlCol="0">
            <a:spAutoFit/>
          </a:bodyPr>
          <a:lstStyle/>
          <a:p>
            <a:endParaRPr lang="en-US" sz="1100">
              <a:solidFill>
                <a:schemeClr val="tx1"/>
              </a:solidFill>
            </a:endParaRPr>
          </a:p>
        </p:txBody>
      </p:sp>
      <p:sp>
        <p:nvSpPr>
          <p:cNvPr id="7" name="TextBox 6">
            <a:extLst>
              <a:ext uri="{FF2B5EF4-FFF2-40B4-BE49-F238E27FC236}">
                <a16:creationId xmlns:a16="http://schemas.microsoft.com/office/drawing/2014/main" id="{C137E958-A28F-4C07-A4C7-5BC38FD1769D}"/>
              </a:ext>
            </a:extLst>
          </p:cNvPr>
          <p:cNvSpPr txBox="1"/>
          <p:nvPr/>
        </p:nvSpPr>
        <p:spPr>
          <a:xfrm>
            <a:off x="5054010" y="1410586"/>
            <a:ext cx="1559441" cy="769441"/>
          </a:xfrm>
          <a:prstGeom prst="rect">
            <a:avLst/>
          </a:prstGeom>
          <a:noFill/>
          <a:ln w="19050">
            <a:solidFill>
              <a:srgbClr val="FF0000"/>
            </a:solidFill>
          </a:ln>
        </p:spPr>
        <p:txBody>
          <a:bodyPr wrap="square" rtlCol="0">
            <a:spAutoFit/>
          </a:bodyPr>
          <a:lstStyle/>
          <a:p>
            <a:r>
              <a:rPr lang="en-GB" sz="1100" dirty="0"/>
              <a:t>Q1 – c </a:t>
            </a:r>
            <a:r>
              <a:rPr lang="ru-RU" sz="1100" dirty="0"/>
              <a:t>100%</a:t>
            </a:r>
            <a:r>
              <a:rPr lang="en-GB" sz="1100" dirty="0"/>
              <a:t> </a:t>
            </a:r>
            <a:r>
              <a:rPr lang="ru-RU" sz="1100" dirty="0"/>
              <a:t>по 76%</a:t>
            </a:r>
          </a:p>
          <a:p>
            <a:r>
              <a:rPr lang="en-GB" sz="1100" dirty="0"/>
              <a:t>Q</a:t>
            </a:r>
            <a:r>
              <a:rPr lang="ru-RU" sz="1100" dirty="0"/>
              <a:t>2</a:t>
            </a:r>
            <a:r>
              <a:rPr lang="en-GB" sz="1100" dirty="0"/>
              <a:t> – c </a:t>
            </a:r>
            <a:r>
              <a:rPr lang="ru-RU" sz="1100" dirty="0"/>
              <a:t>75%</a:t>
            </a:r>
            <a:r>
              <a:rPr lang="en-GB" sz="1100" dirty="0"/>
              <a:t> </a:t>
            </a:r>
            <a:r>
              <a:rPr lang="ru-RU" sz="1100" dirty="0"/>
              <a:t>по 51%</a:t>
            </a:r>
          </a:p>
          <a:p>
            <a:r>
              <a:rPr lang="en-GB" sz="1100" dirty="0"/>
              <a:t>Q</a:t>
            </a:r>
            <a:r>
              <a:rPr lang="ru-RU" sz="1100" dirty="0"/>
              <a:t>3</a:t>
            </a:r>
            <a:r>
              <a:rPr lang="en-GB" sz="1100" dirty="0"/>
              <a:t> – c </a:t>
            </a:r>
            <a:r>
              <a:rPr lang="ru-RU" sz="1100" dirty="0"/>
              <a:t>50%</a:t>
            </a:r>
            <a:r>
              <a:rPr lang="en-GB" sz="1100" dirty="0"/>
              <a:t> </a:t>
            </a:r>
            <a:r>
              <a:rPr lang="ru-RU" sz="1100" dirty="0"/>
              <a:t>по 26%</a:t>
            </a:r>
          </a:p>
          <a:p>
            <a:r>
              <a:rPr lang="en-GB" sz="1100" dirty="0"/>
              <a:t>Q</a:t>
            </a:r>
            <a:r>
              <a:rPr lang="ru-RU" sz="1100" dirty="0"/>
              <a:t>4</a:t>
            </a:r>
            <a:r>
              <a:rPr lang="en-GB" sz="1100" dirty="0"/>
              <a:t> – c </a:t>
            </a:r>
            <a:r>
              <a:rPr lang="ru-RU" sz="1100" dirty="0"/>
              <a:t>25%</a:t>
            </a:r>
            <a:r>
              <a:rPr lang="en-GB" sz="1100" dirty="0"/>
              <a:t> </a:t>
            </a:r>
            <a:r>
              <a:rPr lang="ru-RU" sz="1100" dirty="0"/>
              <a:t>по 0%</a:t>
            </a:r>
          </a:p>
        </p:txBody>
      </p:sp>
      <p:cxnSp>
        <p:nvCxnSpPr>
          <p:cNvPr id="9" name="Straight Arrow Connector 8">
            <a:extLst>
              <a:ext uri="{FF2B5EF4-FFF2-40B4-BE49-F238E27FC236}">
                <a16:creationId xmlns:a16="http://schemas.microsoft.com/office/drawing/2014/main" id="{24D12167-E7B4-4326-A18E-48F9E694689A}"/>
              </a:ext>
            </a:extLst>
          </p:cNvPr>
          <p:cNvCxnSpPr/>
          <p:nvPr/>
        </p:nvCxnSpPr>
        <p:spPr>
          <a:xfrm flipH="1">
            <a:off x="5429693" y="2180027"/>
            <a:ext cx="155944" cy="8193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itle 1">
            <a:extLst>
              <a:ext uri="{FF2B5EF4-FFF2-40B4-BE49-F238E27FC236}">
                <a16:creationId xmlns:a16="http://schemas.microsoft.com/office/drawing/2014/main" id="{8A6C9990-2482-4327-9865-AC72EF9BFF0C}"/>
              </a:ext>
            </a:extLst>
          </p:cNvPr>
          <p:cNvSpPr>
            <a:spLocks noGrp="1"/>
          </p:cNvSpPr>
          <p:nvPr>
            <p:ph type="title"/>
          </p:nvPr>
        </p:nvSpPr>
        <p:spPr>
          <a:xfrm>
            <a:off x="249382" y="184728"/>
            <a:ext cx="8599054" cy="480290"/>
          </a:xfrm>
        </p:spPr>
        <p:txBody>
          <a:bodyPr>
            <a:normAutofit/>
          </a:bodyPr>
          <a:lstStyle/>
          <a:p>
            <a:pPr eaLnBrk="1" hangingPunct="1"/>
            <a:r>
              <a:rPr lang="ru-RU" altLang="en-US" sz="2400" dirty="0">
                <a:latin typeface="Arial Bold" panose="020B0704020202020204" pitchFamily="34" charset="0"/>
                <a:cs typeface="Arial Bold" panose="020B0704020202020204" pitchFamily="34" charset="0"/>
              </a:rPr>
              <a:t>Журнальные метрики в </a:t>
            </a:r>
            <a:r>
              <a:rPr lang="en-GB" altLang="en-US" sz="2400" dirty="0">
                <a:latin typeface="Arial Bold" panose="020B0704020202020204" pitchFamily="34" charset="0"/>
                <a:cs typeface="Arial Bold" panose="020B0704020202020204" pitchFamily="34" charset="0"/>
              </a:rPr>
              <a:t>Scopus</a:t>
            </a:r>
          </a:p>
        </p:txBody>
      </p:sp>
      <p:sp>
        <p:nvSpPr>
          <p:cNvPr id="77828" name="Text Box 3">
            <a:extLst>
              <a:ext uri="{FF2B5EF4-FFF2-40B4-BE49-F238E27FC236}">
                <a16:creationId xmlns:a16="http://schemas.microsoft.com/office/drawing/2014/main" id="{2B0E2ABE-CBCD-45B9-A507-4C93C8317F33}"/>
              </a:ext>
            </a:extLst>
          </p:cNvPr>
          <p:cNvSpPr txBox="1">
            <a:spLocks noChangeArrowheads="1"/>
          </p:cNvSpPr>
          <p:nvPr/>
        </p:nvSpPr>
        <p:spPr bwMode="auto">
          <a:xfrm>
            <a:off x="4727178" y="2155779"/>
            <a:ext cx="4262219" cy="12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b="1" u="sng" dirty="0" err="1">
                <a:solidFill>
                  <a:schemeClr val="tx1"/>
                </a:solidFill>
                <a:ea typeface="MS PGothic" panose="020B0600070205080204" pitchFamily="34" charset="-128"/>
              </a:rPr>
              <a:t>SCImago</a:t>
            </a:r>
            <a:r>
              <a:rPr lang="en-GB" altLang="en-US" sz="1200" b="1" u="sng" dirty="0">
                <a:solidFill>
                  <a:schemeClr val="tx1"/>
                </a:solidFill>
                <a:ea typeface="MS PGothic" panose="020B0600070205080204" pitchFamily="34" charset="-128"/>
              </a:rPr>
              <a:t> Journal Rank – SJR</a:t>
            </a:r>
          </a:p>
          <a:p>
            <a:pPr eaLnBrk="1" hangingPunct="1">
              <a:spcBef>
                <a:spcPct val="0"/>
              </a:spcBef>
              <a:buFontTx/>
              <a:buChar char="•"/>
            </a:pPr>
            <a:r>
              <a:rPr lang="en-GB" altLang="en-US" sz="1050" b="1" dirty="0">
                <a:solidFill>
                  <a:schemeClr val="tx1"/>
                </a:solidFill>
                <a:ea typeface="MS PGothic" panose="020B0600070205080204" pitchFamily="34" charset="-128"/>
              </a:rPr>
              <a:t> </a:t>
            </a:r>
            <a:r>
              <a:rPr lang="ru-RU" altLang="en-US" sz="1050" b="1" dirty="0">
                <a:solidFill>
                  <a:schemeClr val="tx1"/>
                </a:solidFill>
                <a:ea typeface="MS PGothic" panose="020B0600070205080204" pitchFamily="34" charset="-128"/>
              </a:rPr>
              <a:t>Разработчик: </a:t>
            </a:r>
            <a:r>
              <a:rPr lang="en-GB" altLang="en-US" sz="1050" b="1" dirty="0" err="1">
                <a:solidFill>
                  <a:schemeClr val="tx1"/>
                </a:solidFill>
                <a:ea typeface="MS PGothic" panose="020B0600070205080204" pitchFamily="34" charset="-128"/>
              </a:rPr>
              <a:t>SCImago</a:t>
            </a:r>
            <a:r>
              <a:rPr lang="en-GB" altLang="en-US" sz="1050" b="1" dirty="0">
                <a:solidFill>
                  <a:schemeClr val="tx1"/>
                </a:solidFill>
                <a:ea typeface="MS PGothic" panose="020B0600070205080204" pitchFamily="34" charset="-128"/>
              </a:rPr>
              <a:t> – Felix de Moya</a:t>
            </a:r>
          </a:p>
          <a:p>
            <a:pPr eaLnBrk="1" hangingPunct="1">
              <a:spcBef>
                <a:spcPct val="0"/>
              </a:spcBef>
              <a:buFontTx/>
              <a:buChar char="•"/>
            </a:pPr>
            <a:endParaRPr lang="en-GB" altLang="en-US" sz="1050" b="1" dirty="0">
              <a:solidFill>
                <a:schemeClr val="tx1"/>
              </a:solidFill>
              <a:ea typeface="MS PGothic" panose="020B0600070205080204" pitchFamily="34" charset="-128"/>
            </a:endParaRPr>
          </a:p>
          <a:p>
            <a:pPr eaLnBrk="1" hangingPunct="1">
              <a:spcBef>
                <a:spcPct val="0"/>
              </a:spcBef>
              <a:buFontTx/>
              <a:buChar char="•"/>
            </a:pPr>
            <a:r>
              <a:rPr lang="ru-RU" altLang="en-US" sz="1050" b="1" dirty="0">
                <a:solidFill>
                  <a:schemeClr val="tx2"/>
                </a:solidFill>
                <a:ea typeface="MS PGothic" panose="020B0600070205080204" pitchFamily="34" charset="-128"/>
              </a:rPr>
              <a:t> Метрика престижа (</a:t>
            </a:r>
            <a:r>
              <a:rPr lang="en-US" altLang="en-US" sz="1050" b="1" dirty="0">
                <a:solidFill>
                  <a:schemeClr val="tx2"/>
                </a:solidFill>
                <a:ea typeface="MS PGothic" panose="020B0600070205080204" pitchFamily="34" charset="-128"/>
              </a:rPr>
              <a:t>Prestige metrics)</a:t>
            </a:r>
            <a:r>
              <a:rPr lang="en-GB" altLang="en-US" sz="1050" b="1" dirty="0">
                <a:solidFill>
                  <a:schemeClr val="tx2"/>
                </a:solidFill>
                <a:ea typeface="MS PGothic" panose="020B0600070205080204" pitchFamily="34" charset="-128"/>
              </a:rPr>
              <a:t> </a:t>
            </a:r>
            <a:endParaRPr lang="ru-RU" altLang="en-US" sz="1050" b="1" dirty="0">
              <a:solidFill>
                <a:schemeClr val="tx2"/>
              </a:solidFill>
              <a:ea typeface="MS PGothic" panose="020B0600070205080204" pitchFamily="34" charset="-128"/>
            </a:endParaRPr>
          </a:p>
          <a:p>
            <a:pPr eaLnBrk="1" hangingPunct="1">
              <a:spcBef>
                <a:spcPct val="0"/>
              </a:spcBef>
              <a:buFontTx/>
              <a:buNone/>
            </a:pPr>
            <a:r>
              <a:rPr lang="ru-RU" altLang="en-US" sz="1050" b="1" dirty="0">
                <a:solidFill>
                  <a:schemeClr val="tx2"/>
                </a:solidFill>
                <a:ea typeface="MS PGothic" panose="020B0600070205080204" pitchFamily="34" charset="-128"/>
              </a:rPr>
              <a:t> </a:t>
            </a:r>
            <a:r>
              <a:rPr lang="ru-RU" altLang="en-US" sz="1050" b="1" dirty="0">
                <a:solidFill>
                  <a:schemeClr val="tx1"/>
                </a:solidFill>
                <a:ea typeface="MS PGothic" panose="020B0600070205080204" pitchFamily="34" charset="-128"/>
              </a:rPr>
              <a:t>Цитирование имеет вес в зависимости от престижа научного источника</a:t>
            </a:r>
            <a:endParaRPr lang="en-GB" altLang="en-US" sz="1600" b="1" dirty="0">
              <a:solidFill>
                <a:schemeClr val="tx1"/>
              </a:solidFill>
              <a:ea typeface="MS PGothic" panose="020B0600070205080204" pitchFamily="34" charset="-128"/>
            </a:endParaRPr>
          </a:p>
          <a:p>
            <a:pPr eaLnBrk="1" hangingPunct="1">
              <a:spcBef>
                <a:spcPct val="0"/>
              </a:spcBef>
              <a:buFontTx/>
              <a:buNone/>
            </a:pPr>
            <a:endParaRPr lang="en-GB" altLang="en-US" sz="1200" b="1" dirty="0">
              <a:solidFill>
                <a:schemeClr val="tx1"/>
              </a:solidFill>
              <a:ea typeface="MS PGothic" panose="020B0600070205080204" pitchFamily="34" charset="-128"/>
            </a:endParaRPr>
          </a:p>
        </p:txBody>
      </p:sp>
      <p:sp>
        <p:nvSpPr>
          <p:cNvPr id="77829" name="Text Box 4">
            <a:extLst>
              <a:ext uri="{FF2B5EF4-FFF2-40B4-BE49-F238E27FC236}">
                <a16:creationId xmlns:a16="http://schemas.microsoft.com/office/drawing/2014/main" id="{17AA0702-B5B3-45A8-9DD8-E1B53359808C}"/>
              </a:ext>
            </a:extLst>
          </p:cNvPr>
          <p:cNvSpPr txBox="1">
            <a:spLocks noChangeArrowheads="1"/>
          </p:cNvSpPr>
          <p:nvPr/>
        </p:nvSpPr>
        <p:spPr bwMode="auto">
          <a:xfrm>
            <a:off x="4638098" y="760189"/>
            <a:ext cx="4053319"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b="1" u="sng" dirty="0">
                <a:solidFill>
                  <a:schemeClr val="tx1"/>
                </a:solidFill>
                <a:ea typeface="MS PGothic" panose="020B0600070205080204" pitchFamily="34" charset="-128"/>
              </a:rPr>
              <a:t>Source-Normalized Impact per Paper – SNIP</a:t>
            </a:r>
          </a:p>
          <a:p>
            <a:pPr eaLnBrk="1" hangingPunct="1">
              <a:spcBef>
                <a:spcPct val="0"/>
              </a:spcBef>
              <a:buFontTx/>
              <a:buChar char="•"/>
            </a:pPr>
            <a:r>
              <a:rPr lang="en-GB" altLang="en-US" sz="1050" b="1" dirty="0">
                <a:solidFill>
                  <a:schemeClr val="tx1"/>
                </a:solidFill>
                <a:ea typeface="MS PGothic" panose="020B0600070205080204" pitchFamily="34" charset="-128"/>
              </a:rPr>
              <a:t> </a:t>
            </a:r>
            <a:r>
              <a:rPr lang="ru-RU" altLang="en-US" sz="1050" b="1" dirty="0">
                <a:solidFill>
                  <a:schemeClr val="tx1"/>
                </a:solidFill>
                <a:ea typeface="MS PGothic" panose="020B0600070205080204" pitchFamily="34" charset="-128"/>
              </a:rPr>
              <a:t>Разработчик: </a:t>
            </a:r>
            <a:r>
              <a:rPr lang="en-GB" altLang="en-US" sz="1050" b="1" dirty="0">
                <a:solidFill>
                  <a:schemeClr val="tx1"/>
                </a:solidFill>
                <a:ea typeface="MS PGothic" panose="020B0600070205080204" pitchFamily="34" charset="-128"/>
              </a:rPr>
              <a:t>Henk </a:t>
            </a:r>
            <a:r>
              <a:rPr lang="en-GB" altLang="en-US" sz="1050" b="1" dirty="0" err="1">
                <a:solidFill>
                  <a:schemeClr val="tx1"/>
                </a:solidFill>
                <a:ea typeface="MS PGothic" panose="020B0600070205080204" pitchFamily="34" charset="-128"/>
              </a:rPr>
              <a:t>Moed</a:t>
            </a:r>
            <a:r>
              <a:rPr lang="en-GB" altLang="en-US" sz="1050" b="1" dirty="0">
                <a:solidFill>
                  <a:schemeClr val="tx1"/>
                </a:solidFill>
                <a:ea typeface="MS PGothic" panose="020B0600070205080204" pitchFamily="34" charset="-128"/>
              </a:rPr>
              <a:t>, CWTS</a:t>
            </a:r>
          </a:p>
          <a:p>
            <a:pPr eaLnBrk="1" hangingPunct="1">
              <a:spcBef>
                <a:spcPct val="0"/>
              </a:spcBef>
              <a:buFontTx/>
              <a:buChar char="•"/>
            </a:pPr>
            <a:endParaRPr lang="en-GB" altLang="en-US" sz="1050" b="1" dirty="0">
              <a:solidFill>
                <a:schemeClr val="tx1"/>
              </a:solidFill>
              <a:ea typeface="MS PGothic" panose="020B0600070205080204" pitchFamily="34" charset="-128"/>
            </a:endParaRPr>
          </a:p>
          <a:p>
            <a:pPr eaLnBrk="1" hangingPunct="1">
              <a:spcBef>
                <a:spcPct val="0"/>
              </a:spcBef>
              <a:buFontTx/>
              <a:buChar char="•"/>
            </a:pPr>
            <a:r>
              <a:rPr lang="ru-RU" altLang="en-US" sz="1050" b="1" dirty="0">
                <a:solidFill>
                  <a:schemeClr val="tx2"/>
                </a:solidFill>
                <a:ea typeface="MS PGothic" panose="020B0600070205080204" pitchFamily="34" charset="-128"/>
              </a:rPr>
              <a:t> Контекстуальный импакт</a:t>
            </a:r>
            <a:r>
              <a:rPr lang="en-US" altLang="en-US" sz="1050" b="1" dirty="0">
                <a:solidFill>
                  <a:schemeClr val="tx2"/>
                </a:solidFill>
                <a:ea typeface="MS PGothic" panose="020B0600070205080204" pitchFamily="34" charset="-128"/>
              </a:rPr>
              <a:t> </a:t>
            </a:r>
            <a:r>
              <a:rPr lang="ru-RU" altLang="en-US" sz="1050" b="1" dirty="0">
                <a:solidFill>
                  <a:schemeClr val="tx2"/>
                </a:solidFill>
                <a:ea typeface="MS PGothic" panose="020B0600070205080204" pitchFamily="34" charset="-128"/>
              </a:rPr>
              <a:t>цитирования (</a:t>
            </a:r>
            <a:r>
              <a:rPr lang="en-GB" altLang="en-US" sz="1050" b="1" dirty="0">
                <a:solidFill>
                  <a:schemeClr val="tx2"/>
                </a:solidFill>
                <a:ea typeface="MS PGothic" panose="020B0600070205080204" pitchFamily="34" charset="-128"/>
              </a:rPr>
              <a:t>Contextual citation impact</a:t>
            </a:r>
            <a:r>
              <a:rPr lang="ru-RU" altLang="en-US" sz="1050" b="1" dirty="0">
                <a:solidFill>
                  <a:schemeClr val="tx2"/>
                </a:solidFill>
                <a:ea typeface="MS PGothic" panose="020B0600070205080204" pitchFamily="34" charset="-128"/>
              </a:rPr>
              <a:t>):</a:t>
            </a:r>
            <a:r>
              <a:rPr lang="en-GB" altLang="en-US" sz="1050" b="1" dirty="0">
                <a:solidFill>
                  <a:schemeClr val="tx2"/>
                </a:solidFill>
                <a:ea typeface="MS PGothic" panose="020B0600070205080204" pitchFamily="34" charset="-128"/>
              </a:rPr>
              <a:t> </a:t>
            </a:r>
          </a:p>
          <a:p>
            <a:pPr lvl="1" eaLnBrk="1" hangingPunct="1">
              <a:spcBef>
                <a:spcPct val="0"/>
              </a:spcBef>
              <a:buSzTx/>
              <a:buFontTx/>
              <a:buChar char="•"/>
            </a:pPr>
            <a:r>
              <a:rPr lang="ru-RU" altLang="en-US" sz="1050" b="1" dirty="0">
                <a:solidFill>
                  <a:schemeClr val="tx1"/>
                </a:solidFill>
                <a:ea typeface="MS PGothic" panose="020B0600070205080204" pitchFamily="34" charset="-128"/>
              </a:rPr>
              <a:t> выравнивает различия в вероятности цитирования</a:t>
            </a:r>
            <a:endParaRPr lang="en-GB" altLang="en-US" sz="1050" b="1" dirty="0">
              <a:solidFill>
                <a:schemeClr val="tx1"/>
              </a:solidFill>
              <a:ea typeface="MS PGothic" panose="020B0600070205080204" pitchFamily="34" charset="-128"/>
            </a:endParaRPr>
          </a:p>
          <a:p>
            <a:pPr lvl="1" eaLnBrk="1" hangingPunct="1">
              <a:spcBef>
                <a:spcPct val="0"/>
              </a:spcBef>
              <a:buSzTx/>
              <a:buFontTx/>
              <a:buChar char="•"/>
            </a:pPr>
            <a:r>
              <a:rPr lang="ru-RU" altLang="en-US" sz="1050" b="1" dirty="0">
                <a:solidFill>
                  <a:schemeClr val="tx1"/>
                </a:solidFill>
                <a:ea typeface="MS PGothic" panose="020B0600070205080204" pitchFamily="34" charset="-128"/>
              </a:rPr>
              <a:t> выравнивает различия в предметных областях</a:t>
            </a:r>
            <a:endParaRPr lang="en-GB" altLang="en-US" sz="1050" b="1" dirty="0">
              <a:solidFill>
                <a:schemeClr val="tx1"/>
              </a:solidFill>
              <a:ea typeface="MS PGothic" panose="020B0600070205080204" pitchFamily="34" charset="-128"/>
            </a:endParaRPr>
          </a:p>
          <a:p>
            <a:pPr eaLnBrk="1" hangingPunct="1">
              <a:spcBef>
                <a:spcPct val="0"/>
              </a:spcBef>
              <a:buFontTx/>
              <a:buNone/>
            </a:pPr>
            <a:endParaRPr lang="en-GB" altLang="en-US" sz="1200" b="1" dirty="0">
              <a:solidFill>
                <a:schemeClr val="tx1"/>
              </a:solidFill>
              <a:ea typeface="MS PGothic" panose="020B0600070205080204" pitchFamily="34" charset="-128"/>
            </a:endParaRPr>
          </a:p>
        </p:txBody>
      </p:sp>
      <p:sp>
        <p:nvSpPr>
          <p:cNvPr id="77830" name="Text Box 4">
            <a:extLst>
              <a:ext uri="{FF2B5EF4-FFF2-40B4-BE49-F238E27FC236}">
                <a16:creationId xmlns:a16="http://schemas.microsoft.com/office/drawing/2014/main" id="{E3E8DD1C-0405-45DB-A356-1E1D80B8FD0B}"/>
              </a:ext>
            </a:extLst>
          </p:cNvPr>
          <p:cNvSpPr txBox="1">
            <a:spLocks noChangeArrowheads="1"/>
          </p:cNvSpPr>
          <p:nvPr/>
        </p:nvSpPr>
        <p:spPr bwMode="auto">
          <a:xfrm>
            <a:off x="4727178" y="3389786"/>
            <a:ext cx="3980295"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200" b="1" u="sng" dirty="0" err="1">
                <a:solidFill>
                  <a:schemeClr val="tx1"/>
                </a:solidFill>
                <a:ea typeface="MS PGothic" panose="020B0600070205080204" pitchFamily="34" charset="-128"/>
              </a:rPr>
              <a:t>CiteScore</a:t>
            </a:r>
            <a:r>
              <a:rPr lang="en-GB" altLang="en-US" sz="1200" b="1" u="sng" dirty="0">
                <a:solidFill>
                  <a:schemeClr val="tx1"/>
                </a:solidFill>
                <a:ea typeface="MS PGothic" panose="020B0600070205080204" pitchFamily="34" charset="-128"/>
              </a:rPr>
              <a:t> </a:t>
            </a:r>
          </a:p>
          <a:p>
            <a:pPr eaLnBrk="1" hangingPunct="1">
              <a:spcBef>
                <a:spcPct val="0"/>
              </a:spcBef>
              <a:buFontTx/>
              <a:buChar char="•"/>
            </a:pPr>
            <a:r>
              <a:rPr lang="en-GB" altLang="en-US" sz="1050" b="1" dirty="0">
                <a:solidFill>
                  <a:schemeClr val="tx1"/>
                </a:solidFill>
                <a:ea typeface="MS PGothic" panose="020B0600070205080204" pitchFamily="34" charset="-128"/>
              </a:rPr>
              <a:t> </a:t>
            </a:r>
            <a:r>
              <a:rPr lang="ru-RU" altLang="en-US" sz="1050" b="1" dirty="0">
                <a:solidFill>
                  <a:schemeClr val="tx1"/>
                </a:solidFill>
                <a:ea typeface="MS PGothic" panose="020B0600070205080204" pitchFamily="34" charset="-128"/>
              </a:rPr>
              <a:t>Разработчик: </a:t>
            </a:r>
            <a:r>
              <a:rPr lang="en-US" altLang="en-US" sz="1050" dirty="0">
                <a:solidFill>
                  <a:schemeClr val="tx1"/>
                </a:solidFill>
                <a:latin typeface="Calibri" panose="020F0502020204030204" pitchFamily="34" charset="0"/>
              </a:rPr>
              <a:t>Leiden University's Centre for Science </a:t>
            </a:r>
            <a:endParaRPr lang="ru-RU" altLang="en-US" sz="1050" dirty="0">
              <a:solidFill>
                <a:schemeClr val="tx1"/>
              </a:solidFill>
              <a:latin typeface="Calibri" panose="020F0502020204030204" pitchFamily="34" charset="0"/>
            </a:endParaRPr>
          </a:p>
          <a:p>
            <a:pPr eaLnBrk="1" hangingPunct="1">
              <a:spcBef>
                <a:spcPct val="0"/>
              </a:spcBef>
              <a:buFontTx/>
              <a:buNone/>
            </a:pPr>
            <a:r>
              <a:rPr lang="en-US" altLang="en-US" sz="1050" dirty="0">
                <a:solidFill>
                  <a:schemeClr val="tx1"/>
                </a:solidFill>
                <a:latin typeface="Calibri" panose="020F0502020204030204" pitchFamily="34" charset="0"/>
              </a:rPr>
              <a:t>&amp; Technology Studies (CWTS)</a:t>
            </a:r>
            <a:endParaRPr lang="en-GB" altLang="en-US" sz="1050" b="1" dirty="0">
              <a:solidFill>
                <a:schemeClr val="tx1"/>
              </a:solidFill>
              <a:ea typeface="MS PGothic" panose="020B0600070205080204" pitchFamily="34" charset="-128"/>
            </a:endParaRPr>
          </a:p>
          <a:p>
            <a:pPr eaLnBrk="1" hangingPunct="1">
              <a:spcBef>
                <a:spcPct val="0"/>
              </a:spcBef>
              <a:buFontTx/>
              <a:buChar char="•"/>
            </a:pPr>
            <a:endParaRPr lang="en-GB" altLang="en-US" sz="1050" b="1" dirty="0">
              <a:solidFill>
                <a:schemeClr val="tx1"/>
              </a:solidFill>
              <a:ea typeface="MS PGothic" panose="020B0600070205080204" pitchFamily="34" charset="-128"/>
            </a:endParaRPr>
          </a:p>
          <a:p>
            <a:pPr eaLnBrk="1" hangingPunct="1">
              <a:spcBef>
                <a:spcPct val="0"/>
              </a:spcBef>
              <a:buFontTx/>
              <a:buChar char="•"/>
            </a:pPr>
            <a:r>
              <a:rPr lang="ru-RU" altLang="en-US" sz="1050" b="1" dirty="0">
                <a:solidFill>
                  <a:schemeClr val="tx2"/>
                </a:solidFill>
                <a:ea typeface="MS PGothic" panose="020B0600070205080204" pitchFamily="34" charset="-128"/>
              </a:rPr>
              <a:t> Отношение числа ссылок к кол-ву статей:</a:t>
            </a:r>
            <a:r>
              <a:rPr lang="en-GB" altLang="en-US" sz="1050" b="1" dirty="0">
                <a:solidFill>
                  <a:schemeClr val="tx2"/>
                </a:solidFill>
                <a:ea typeface="MS PGothic" panose="020B0600070205080204" pitchFamily="34" charset="-128"/>
              </a:rPr>
              <a:t> </a:t>
            </a:r>
          </a:p>
          <a:p>
            <a:pPr lvl="1" eaLnBrk="1" hangingPunct="1">
              <a:spcBef>
                <a:spcPct val="0"/>
              </a:spcBef>
              <a:buSzTx/>
              <a:buFontTx/>
              <a:buChar char="•"/>
            </a:pPr>
            <a:r>
              <a:rPr lang="ru-RU" altLang="en-US" sz="1050" b="1" dirty="0">
                <a:solidFill>
                  <a:schemeClr val="tx1"/>
                </a:solidFill>
                <a:ea typeface="MS PGothic" panose="020B0600070205080204" pitchFamily="34" charset="-128"/>
              </a:rPr>
              <a:t> аналог 3-летнего импакт-фактора</a:t>
            </a:r>
            <a:endParaRPr lang="en-GB" altLang="en-US" sz="1050" b="1" dirty="0">
              <a:solidFill>
                <a:schemeClr val="tx1"/>
              </a:solidFill>
              <a:ea typeface="MS PGothic" panose="020B0600070205080204" pitchFamily="34" charset="-128"/>
            </a:endParaRPr>
          </a:p>
          <a:p>
            <a:pPr lvl="1" eaLnBrk="1" hangingPunct="1">
              <a:spcBef>
                <a:spcPct val="0"/>
              </a:spcBef>
              <a:buSzTx/>
              <a:buFontTx/>
              <a:buChar char="•"/>
            </a:pPr>
            <a:r>
              <a:rPr lang="ru-RU" altLang="en-US" sz="1050" b="1" dirty="0">
                <a:solidFill>
                  <a:schemeClr val="tx1"/>
                </a:solidFill>
                <a:ea typeface="MS PGothic" panose="020B0600070205080204" pitchFamily="34" charset="-128"/>
              </a:rPr>
              <a:t> нет нормализации по предметной области</a:t>
            </a:r>
            <a:endParaRPr lang="en-GB" altLang="en-US" sz="1050" b="1" dirty="0">
              <a:solidFill>
                <a:schemeClr val="tx1"/>
              </a:solidFill>
              <a:ea typeface="MS PGothic" panose="020B0600070205080204" pitchFamily="34" charset="-128"/>
            </a:endParaRPr>
          </a:p>
          <a:p>
            <a:pPr eaLnBrk="1" hangingPunct="1">
              <a:spcBef>
                <a:spcPct val="0"/>
              </a:spcBef>
              <a:buFontTx/>
              <a:buNone/>
            </a:pPr>
            <a:endParaRPr lang="en-GB" altLang="en-US" sz="1200" b="1" dirty="0">
              <a:solidFill>
                <a:schemeClr val="tx1"/>
              </a:solidFill>
              <a:ea typeface="MS PGothic" panose="020B0600070205080204" pitchFamily="34" charset="-128"/>
            </a:endParaRPr>
          </a:p>
        </p:txBody>
      </p:sp>
      <p:pic>
        <p:nvPicPr>
          <p:cNvPr id="4" name="Picture 3">
            <a:extLst>
              <a:ext uri="{FF2B5EF4-FFF2-40B4-BE49-F238E27FC236}">
                <a16:creationId xmlns:a16="http://schemas.microsoft.com/office/drawing/2014/main" id="{4EC8CADB-AB91-4B1F-9E7A-7E822B8CE7E9}"/>
              </a:ext>
            </a:extLst>
          </p:cNvPr>
          <p:cNvPicPr>
            <a:picLocks noChangeAspect="1"/>
          </p:cNvPicPr>
          <p:nvPr/>
        </p:nvPicPr>
        <p:blipFill>
          <a:blip r:embed="rId2"/>
          <a:stretch>
            <a:fillRect/>
          </a:stretch>
        </p:blipFill>
        <p:spPr>
          <a:xfrm>
            <a:off x="305331" y="989076"/>
            <a:ext cx="4059735" cy="3022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4600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67DBA-7F29-4A55-B568-71DB44BA0732}"/>
              </a:ext>
            </a:extLst>
          </p:cNvPr>
          <p:cNvPicPr>
            <a:picLocks noChangeAspect="1"/>
          </p:cNvPicPr>
          <p:nvPr/>
        </p:nvPicPr>
        <p:blipFill>
          <a:blip r:embed="rId2"/>
          <a:stretch>
            <a:fillRect/>
          </a:stretch>
        </p:blipFill>
        <p:spPr>
          <a:xfrm>
            <a:off x="416649" y="772632"/>
            <a:ext cx="8273695" cy="406289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E96A714E-0793-4B40-A690-4B716A7B05E8}"/>
              </a:ext>
            </a:extLst>
          </p:cNvPr>
          <p:cNvSpPr>
            <a:spLocks noGrp="1"/>
          </p:cNvSpPr>
          <p:nvPr>
            <p:ph type="title"/>
          </p:nvPr>
        </p:nvSpPr>
        <p:spPr>
          <a:xfrm>
            <a:off x="416649" y="88052"/>
            <a:ext cx="7678455" cy="445169"/>
          </a:xfrm>
        </p:spPr>
        <p:txBody>
          <a:bodyPr/>
          <a:lstStyle/>
          <a:p>
            <a:r>
              <a:rPr lang="ru-RU" sz="2400" dirty="0"/>
              <a:t>Переход на страницу сравнения журналов</a:t>
            </a:r>
            <a:endParaRPr lang="en-US" sz="2400" dirty="0"/>
          </a:p>
        </p:txBody>
      </p:sp>
      <p:cxnSp>
        <p:nvCxnSpPr>
          <p:cNvPr id="8" name="Straight Connector 7">
            <a:extLst>
              <a:ext uri="{FF2B5EF4-FFF2-40B4-BE49-F238E27FC236}">
                <a16:creationId xmlns:a16="http://schemas.microsoft.com/office/drawing/2014/main" id="{34ACF706-EAF5-47FB-855A-8FBAE43EAC34}"/>
              </a:ext>
            </a:extLst>
          </p:cNvPr>
          <p:cNvCxnSpPr>
            <a:cxnSpLocks/>
          </p:cNvCxnSpPr>
          <p:nvPr/>
        </p:nvCxnSpPr>
        <p:spPr>
          <a:xfrm>
            <a:off x="7786642" y="1347293"/>
            <a:ext cx="8124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69059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BF92A-FBAB-4B05-BE6A-672F2A1EEC5A}"/>
              </a:ext>
            </a:extLst>
          </p:cNvPr>
          <p:cNvSpPr>
            <a:spLocks noGrp="1"/>
          </p:cNvSpPr>
          <p:nvPr>
            <p:ph type="title"/>
          </p:nvPr>
        </p:nvSpPr>
        <p:spPr>
          <a:xfrm>
            <a:off x="361231" y="193964"/>
            <a:ext cx="7678455" cy="445169"/>
          </a:xfrm>
        </p:spPr>
        <p:txBody>
          <a:bodyPr/>
          <a:lstStyle/>
          <a:p>
            <a:r>
              <a:rPr lang="ru-RU" sz="2400" dirty="0"/>
              <a:t>Сравнение по нескольким параметрам</a:t>
            </a:r>
            <a:endParaRPr lang="en-US" sz="2400" dirty="0"/>
          </a:p>
        </p:txBody>
      </p:sp>
      <p:sp>
        <p:nvSpPr>
          <p:cNvPr id="6" name="TextBox 5">
            <a:extLst>
              <a:ext uri="{FF2B5EF4-FFF2-40B4-BE49-F238E27FC236}">
                <a16:creationId xmlns:a16="http://schemas.microsoft.com/office/drawing/2014/main" id="{50B9C1A8-6909-43D8-903E-B164DD3E73FE}"/>
              </a:ext>
            </a:extLst>
          </p:cNvPr>
          <p:cNvSpPr txBox="1"/>
          <p:nvPr/>
        </p:nvSpPr>
        <p:spPr>
          <a:xfrm>
            <a:off x="6053377" y="1155562"/>
            <a:ext cx="3205019" cy="2092881"/>
          </a:xfrm>
          <a:prstGeom prst="rect">
            <a:avLst/>
          </a:prstGeom>
          <a:noFill/>
        </p:spPr>
        <p:txBody>
          <a:bodyPr wrap="square" rtlCol="0">
            <a:spAutoFit/>
          </a:bodyPr>
          <a:lstStyle/>
          <a:p>
            <a:r>
              <a:rPr lang="en-GB" sz="1600" dirty="0" err="1"/>
              <a:t>CiteScore</a:t>
            </a:r>
            <a:endParaRPr lang="en-GB" sz="1600" dirty="0"/>
          </a:p>
          <a:p>
            <a:r>
              <a:rPr lang="en-GB" sz="1600" dirty="0"/>
              <a:t>SNIP</a:t>
            </a:r>
          </a:p>
          <a:p>
            <a:r>
              <a:rPr lang="en-GB" sz="1600" dirty="0"/>
              <a:t>SJR</a:t>
            </a:r>
          </a:p>
          <a:p>
            <a:r>
              <a:rPr lang="ru-RU" sz="1600" dirty="0"/>
              <a:t>Количество документов</a:t>
            </a:r>
          </a:p>
          <a:p>
            <a:r>
              <a:rPr lang="ru-RU" sz="1600" dirty="0"/>
              <a:t>Количество цитирований</a:t>
            </a:r>
          </a:p>
          <a:p>
            <a:r>
              <a:rPr lang="ru-RU" sz="1600" dirty="0"/>
              <a:t>Процент обзорных статей</a:t>
            </a:r>
          </a:p>
          <a:p>
            <a:r>
              <a:rPr lang="ru-RU" sz="1600" dirty="0"/>
              <a:t>Процент нецитируемых работ</a:t>
            </a:r>
            <a:endParaRPr lang="en-GB" sz="1600" dirty="0"/>
          </a:p>
          <a:p>
            <a:endParaRPr lang="en-US" dirty="0"/>
          </a:p>
        </p:txBody>
      </p:sp>
      <p:pic>
        <p:nvPicPr>
          <p:cNvPr id="3" name="Picture 2">
            <a:extLst>
              <a:ext uri="{FF2B5EF4-FFF2-40B4-BE49-F238E27FC236}">
                <a16:creationId xmlns:a16="http://schemas.microsoft.com/office/drawing/2014/main" id="{DA294C23-667E-497B-BCB8-5185F6BD430C}"/>
              </a:ext>
            </a:extLst>
          </p:cNvPr>
          <p:cNvPicPr>
            <a:picLocks noChangeAspect="1"/>
          </p:cNvPicPr>
          <p:nvPr/>
        </p:nvPicPr>
        <p:blipFill>
          <a:blip r:embed="rId2"/>
          <a:stretch>
            <a:fillRect/>
          </a:stretch>
        </p:blipFill>
        <p:spPr>
          <a:xfrm>
            <a:off x="126609" y="737348"/>
            <a:ext cx="5578549" cy="2634139"/>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D5AAA650-32AA-4598-8B44-6711F0A95F65}"/>
              </a:ext>
            </a:extLst>
          </p:cNvPr>
          <p:cNvSpPr/>
          <p:nvPr/>
        </p:nvSpPr>
        <p:spPr>
          <a:xfrm>
            <a:off x="184298" y="1783788"/>
            <a:ext cx="1864242" cy="7042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5A30EF2-FD47-44BA-9B43-16C0A095EA83}"/>
              </a:ext>
            </a:extLst>
          </p:cNvPr>
          <p:cNvPicPr>
            <a:picLocks noChangeAspect="1"/>
          </p:cNvPicPr>
          <p:nvPr/>
        </p:nvPicPr>
        <p:blipFill>
          <a:blip r:embed="rId3"/>
          <a:stretch>
            <a:fillRect/>
          </a:stretch>
        </p:blipFill>
        <p:spPr>
          <a:xfrm>
            <a:off x="184298" y="3486214"/>
            <a:ext cx="4156434" cy="124657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341AB97-C26F-4E06-BA00-F224A0EE4A73}"/>
              </a:ext>
            </a:extLst>
          </p:cNvPr>
          <p:cNvPicPr>
            <a:picLocks noChangeAspect="1"/>
          </p:cNvPicPr>
          <p:nvPr/>
        </p:nvPicPr>
        <p:blipFill>
          <a:blip r:embed="rId4"/>
          <a:stretch>
            <a:fillRect/>
          </a:stretch>
        </p:blipFill>
        <p:spPr>
          <a:xfrm>
            <a:off x="4572000" y="3477958"/>
            <a:ext cx="4309730" cy="1254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400907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61" y="1082173"/>
            <a:ext cx="6248399" cy="2234351"/>
          </a:xfrm>
        </p:spPr>
        <p:txBody>
          <a:bodyPr>
            <a:normAutofit/>
          </a:bodyPr>
          <a:lstStyle/>
          <a:p>
            <a:r>
              <a:rPr lang="en-GB" dirty="0"/>
              <a:t>Scopus – </a:t>
            </a:r>
            <a:r>
              <a:rPr lang="en-GB" dirty="0" err="1"/>
              <a:t>SciVal</a:t>
            </a:r>
            <a:endParaRPr lang="en-US" altLang="en-US" dirty="0"/>
          </a:p>
        </p:txBody>
      </p:sp>
    </p:spTree>
    <p:extLst>
      <p:ext uri="{BB962C8B-B14F-4D97-AF65-F5344CB8AC3E}">
        <p14:creationId xmlns:p14="http://schemas.microsoft.com/office/powerpoint/2010/main" val="3479828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61" y="1082173"/>
            <a:ext cx="6248399" cy="2234351"/>
          </a:xfrm>
        </p:spPr>
        <p:txBody>
          <a:bodyPr>
            <a:normAutofit/>
          </a:bodyPr>
          <a:lstStyle/>
          <a:p>
            <a:r>
              <a:rPr lang="ru-RU" altLang="en-US" dirty="0"/>
              <a:t>Российские журналы в </a:t>
            </a:r>
            <a:r>
              <a:rPr lang="en-GB" altLang="en-US" dirty="0"/>
              <a:t>Scopus</a:t>
            </a:r>
            <a:endParaRPr lang="en-US" altLang="en-US" dirty="0"/>
          </a:p>
        </p:txBody>
      </p:sp>
    </p:spTree>
    <p:extLst>
      <p:ext uri="{BB962C8B-B14F-4D97-AF65-F5344CB8AC3E}">
        <p14:creationId xmlns:p14="http://schemas.microsoft.com/office/powerpoint/2010/main" val="217750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E74681-58D7-4CF2-A4E8-0E05672CC65D}"/>
              </a:ext>
            </a:extLst>
          </p:cNvPr>
          <p:cNvSpPr>
            <a:spLocks noGrp="1"/>
          </p:cNvSpPr>
          <p:nvPr>
            <p:ph idx="1"/>
          </p:nvPr>
        </p:nvSpPr>
        <p:spPr>
          <a:xfrm>
            <a:off x="2971800" y="881062"/>
            <a:ext cx="4972050" cy="4033838"/>
          </a:xfrm>
        </p:spPr>
        <p:txBody>
          <a:bodyPr>
            <a:normAutofit fontScale="85000" lnSpcReduction="10000"/>
          </a:bodyPr>
          <a:lstStyle/>
          <a:p>
            <a:pPr>
              <a:defRPr/>
            </a:pPr>
            <a:r>
              <a:rPr lang="ru-RU" dirty="0"/>
              <a:t>Анализ большого объема данных</a:t>
            </a:r>
          </a:p>
          <a:p>
            <a:pPr>
              <a:defRPr/>
            </a:pPr>
            <a:r>
              <a:rPr lang="ru-RU" dirty="0"/>
              <a:t>Аналитические данные по 230 странам</a:t>
            </a:r>
          </a:p>
          <a:p>
            <a:pPr>
              <a:defRPr/>
            </a:pPr>
            <a:r>
              <a:rPr lang="ru-RU" dirty="0"/>
              <a:t>Аналитические данные по 19000 организациям</a:t>
            </a:r>
          </a:p>
          <a:p>
            <a:pPr>
              <a:defRPr/>
            </a:pPr>
            <a:r>
              <a:rPr lang="ru-RU" dirty="0"/>
              <a:t>Возможность анализа на индивидуальном уровне на основе авторских профилей; структурных подразделений (на основе авторских профилей)</a:t>
            </a:r>
          </a:p>
          <a:p>
            <a:pPr>
              <a:defRPr/>
            </a:pPr>
            <a:r>
              <a:rPr lang="ru-RU" dirty="0"/>
              <a:t>Возможность самостоятельно создавать объект для анализа (на основе заданных критериев поиска)</a:t>
            </a:r>
          </a:p>
          <a:p>
            <a:pPr>
              <a:defRPr/>
            </a:pPr>
            <a:r>
              <a:rPr lang="ru-RU" dirty="0"/>
              <a:t>Анализ по более 30 метрикам </a:t>
            </a:r>
            <a:r>
              <a:rPr lang="ru-RU" sz="1350" i="1" dirty="0"/>
              <a:t>(с разными вариантами, напр. цитируемость с </a:t>
            </a:r>
            <a:r>
              <a:rPr lang="ru-RU" sz="1350" i="1" dirty="0" err="1"/>
              <a:t>самоцитируемостью</a:t>
            </a:r>
            <a:r>
              <a:rPr lang="ru-RU" sz="1350" i="1" dirty="0"/>
              <a:t> и без), </a:t>
            </a:r>
            <a:r>
              <a:rPr lang="ru-RU" dirty="0"/>
              <a:t>включая новые показатели </a:t>
            </a:r>
            <a:r>
              <a:rPr lang="en-GB" dirty="0"/>
              <a:t>Views </a:t>
            </a:r>
            <a:r>
              <a:rPr lang="en-GB" i="1" dirty="0"/>
              <a:t>(</a:t>
            </a:r>
            <a:r>
              <a:rPr lang="ru-RU" i="1" dirty="0"/>
              <a:t>просмотры - востребованность</a:t>
            </a:r>
            <a:r>
              <a:rPr lang="en-GB" i="1" dirty="0"/>
              <a:t>)</a:t>
            </a:r>
            <a:r>
              <a:rPr lang="en-GB" dirty="0"/>
              <a:t> </a:t>
            </a:r>
            <a:r>
              <a:rPr lang="ru-RU" dirty="0"/>
              <a:t>и </a:t>
            </a:r>
            <a:r>
              <a:rPr lang="en-GB" dirty="0"/>
              <a:t>Economic Impact</a:t>
            </a:r>
            <a:r>
              <a:rPr lang="ru-RU" dirty="0"/>
              <a:t> </a:t>
            </a:r>
            <a:r>
              <a:rPr lang="ru-RU" i="1" dirty="0"/>
              <a:t>(цитируемость в патентах – практическое применение)</a:t>
            </a:r>
          </a:p>
          <a:p>
            <a:pPr>
              <a:defRPr/>
            </a:pPr>
            <a:r>
              <a:rPr lang="ru-RU" dirty="0"/>
              <a:t>Списки мировых тем для организаций</a:t>
            </a:r>
            <a:endParaRPr lang="en-US" dirty="0"/>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1512" y="866430"/>
            <a:ext cx="1077516" cy="916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0" name="TextBox 4"/>
          <p:cNvSpPr txBox="1">
            <a:spLocks noChangeArrowheads="1"/>
          </p:cNvSpPr>
          <p:nvPr/>
        </p:nvSpPr>
        <p:spPr bwMode="auto">
          <a:xfrm>
            <a:off x="1641025" y="611635"/>
            <a:ext cx="123229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en-GB" altLang="en-US" sz="1050" b="1">
                <a:solidFill>
                  <a:srgbClr val="FF8200"/>
                </a:solidFill>
              </a:rPr>
              <a:t>Overview</a:t>
            </a:r>
            <a:endParaRPr lang="en-US" altLang="en-US" sz="1050" b="1">
              <a:solidFill>
                <a:srgbClr val="FF8200"/>
              </a:solidFill>
            </a:endParaRPr>
          </a:p>
        </p:txBody>
      </p:sp>
      <p:pic>
        <p:nvPicPr>
          <p:cNvPr id="24581" name="Picture 6" descr="C:\Users\jamesc\Documents\Artfile Archive\SciVal\SciVal module icons\SV_Overview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1924" y="1059310"/>
            <a:ext cx="458391" cy="45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4362" y="2020144"/>
            <a:ext cx="1198960" cy="944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3" name="TextBox 7"/>
          <p:cNvSpPr txBox="1">
            <a:spLocks noChangeArrowheads="1"/>
          </p:cNvSpPr>
          <p:nvPr/>
        </p:nvSpPr>
        <p:spPr bwMode="auto">
          <a:xfrm>
            <a:off x="1631499" y="1791544"/>
            <a:ext cx="121324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en-US" altLang="en-US" sz="1050" b="1" dirty="0">
                <a:solidFill>
                  <a:srgbClr val="FF8200"/>
                </a:solidFill>
              </a:rPr>
              <a:t>Benchmark</a:t>
            </a:r>
            <a:r>
              <a:rPr lang="en-GB" altLang="en-US" sz="1050" b="1" dirty="0" err="1">
                <a:solidFill>
                  <a:srgbClr val="FF8200"/>
                </a:solidFill>
              </a:rPr>
              <a:t>ing</a:t>
            </a:r>
            <a:endParaRPr lang="en-US" altLang="en-US" sz="1050" b="1" dirty="0">
              <a:solidFill>
                <a:srgbClr val="FF8200"/>
              </a:solidFill>
            </a:endParaRPr>
          </a:p>
        </p:txBody>
      </p:sp>
      <p:pic>
        <p:nvPicPr>
          <p:cNvPr id="24584" name="Picture 7" descr="C:\Users\jamesc\Documents\Artfile Archive\SciVal\SciVal module icons\SV_Benchmarking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924" y="2243982"/>
            <a:ext cx="454819" cy="45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8175" y="3146476"/>
            <a:ext cx="1175147"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6" name="TextBox 10"/>
          <p:cNvSpPr txBox="1">
            <a:spLocks noChangeArrowheads="1"/>
          </p:cNvSpPr>
          <p:nvPr/>
        </p:nvSpPr>
        <p:spPr bwMode="auto">
          <a:xfrm>
            <a:off x="1731512" y="2892873"/>
            <a:ext cx="1141810"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ru-RU" altLang="en-US" sz="1050" b="1" dirty="0">
                <a:solidFill>
                  <a:srgbClr val="FF8200"/>
                </a:solidFill>
              </a:rPr>
              <a:t>С</a:t>
            </a:r>
            <a:r>
              <a:rPr lang="en-US" altLang="en-US" sz="1050" b="1" dirty="0" err="1">
                <a:solidFill>
                  <a:srgbClr val="FF8200"/>
                </a:solidFill>
              </a:rPr>
              <a:t>ollaboration</a:t>
            </a:r>
            <a:endParaRPr lang="en-US" altLang="en-US" sz="1050" b="1" dirty="0">
              <a:solidFill>
                <a:srgbClr val="FF8200"/>
              </a:solidFill>
            </a:endParaRPr>
          </a:p>
        </p:txBody>
      </p:sp>
      <p:pic>
        <p:nvPicPr>
          <p:cNvPr id="24587" name="Picture 8" descr="C:\Users\jamesc\Documents\Artfile Archive\SciVal\SciVal module icons\SV_Collaboration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8353" y="3217913"/>
            <a:ext cx="456009" cy="45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6750" y="4103738"/>
            <a:ext cx="1117997" cy="87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9" name="Picture 9" descr="C:\Users\jamesc\Documents\Artfile Archive\SciVal\SciVal module icons\SV_Trends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44547" y="4275188"/>
            <a:ext cx="46315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TextBox 14"/>
          <p:cNvSpPr txBox="1">
            <a:spLocks noChangeArrowheads="1"/>
          </p:cNvSpPr>
          <p:nvPr/>
        </p:nvSpPr>
        <p:spPr bwMode="auto">
          <a:xfrm>
            <a:off x="1707699" y="3988248"/>
            <a:ext cx="1028700"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000">
                <a:solidFill>
                  <a:srgbClr val="53565A"/>
                </a:solidFill>
                <a:latin typeface="Arial" panose="020B0604020202020204" pitchFamily="34" charset="0"/>
                <a:cs typeface="Arial" panose="020B0604020202020204" pitchFamily="34" charset="0"/>
              </a:defRPr>
            </a:lvl1pPr>
            <a:lvl2pPr marL="742950" indent="-285750">
              <a:spcBef>
                <a:spcPct val="20000"/>
              </a:spcBef>
              <a:buSzPct val="80000"/>
              <a:buFont typeface="Arial" panose="020B0604020202020204" pitchFamily="34" charset="0"/>
              <a:buChar char="-"/>
              <a:defRPr>
                <a:solidFill>
                  <a:srgbClr val="53565A"/>
                </a:solidFill>
                <a:latin typeface="Arial" panose="020B0604020202020204" pitchFamily="34" charset="0"/>
                <a:cs typeface="Arial" panose="020B0604020202020204" pitchFamily="34" charset="0"/>
              </a:defRPr>
            </a:lvl2pPr>
            <a:lvl3pPr marL="11430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3pPr>
            <a:lvl4pPr marL="16002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4pPr>
            <a:lvl5pPr marL="2057400" indent="-228600">
              <a:spcBef>
                <a:spcPct val="20000"/>
              </a:spcBef>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90000"/>
              <a:buFont typeface="Courier New" panose="02070309020205020404" pitchFamily="49" charset="0"/>
              <a:buChar char="o"/>
              <a:defRPr sz="1600">
                <a:solidFill>
                  <a:srgbClr val="53565A"/>
                </a:solidFill>
                <a:latin typeface="Arial" panose="020B0604020202020204" pitchFamily="34" charset="0"/>
                <a:cs typeface="Arial" panose="020B0604020202020204" pitchFamily="34" charset="0"/>
              </a:defRPr>
            </a:lvl9pPr>
          </a:lstStyle>
          <a:p>
            <a:pPr>
              <a:spcBef>
                <a:spcPct val="0"/>
              </a:spcBef>
              <a:buFontTx/>
              <a:buNone/>
            </a:pPr>
            <a:r>
              <a:rPr lang="en-GB" altLang="en-US" sz="1050" b="1">
                <a:solidFill>
                  <a:srgbClr val="FF8200"/>
                </a:solidFill>
              </a:rPr>
              <a:t>Trends</a:t>
            </a:r>
            <a:endParaRPr lang="en-US" altLang="en-US" sz="1050" b="1">
              <a:solidFill>
                <a:srgbClr val="FF8200"/>
              </a:solidFill>
            </a:endParaRPr>
          </a:p>
        </p:txBody>
      </p:sp>
      <p:sp>
        <p:nvSpPr>
          <p:cNvPr id="24591" name="Title 1"/>
          <p:cNvSpPr>
            <a:spLocks noGrp="1"/>
          </p:cNvSpPr>
          <p:nvPr>
            <p:ph type="title"/>
          </p:nvPr>
        </p:nvSpPr>
        <p:spPr>
          <a:xfrm>
            <a:off x="182880" y="207508"/>
            <a:ext cx="8839200" cy="485775"/>
          </a:xfrm>
        </p:spPr>
        <p:txBody>
          <a:bodyPr/>
          <a:lstStyle/>
          <a:p>
            <a:pPr algn="ctr"/>
            <a:r>
              <a:rPr lang="en-US" altLang="en-US" sz="2200" dirty="0" err="1">
                <a:cs typeface="Arial Bold" panose="020B0704020202020204" pitchFamily="34" charset="0"/>
              </a:rPr>
              <a:t>SciVal</a:t>
            </a:r>
            <a:r>
              <a:rPr lang="ru-RU" altLang="en-US" sz="2200" dirty="0">
                <a:cs typeface="Arial Bold" panose="020B0704020202020204" pitchFamily="34" charset="0"/>
              </a:rPr>
              <a:t> – аналитический инструмент на основе данных </a:t>
            </a:r>
            <a:r>
              <a:rPr lang="en-GB" altLang="en-US" sz="2200" dirty="0">
                <a:cs typeface="Arial Bold" panose="020B0704020202020204" pitchFamily="34" charset="0"/>
              </a:rPr>
              <a:t>Scopus</a:t>
            </a:r>
            <a:endParaRPr lang="en-US" altLang="en-US" sz="2200" dirty="0">
              <a:cs typeface="Arial Bold" panose="020B0704020202020204" pitchFamily="34" charset="0"/>
            </a:endParaRPr>
          </a:p>
        </p:txBody>
      </p:sp>
    </p:spTree>
    <p:extLst>
      <p:ext uri="{BB962C8B-B14F-4D97-AF65-F5344CB8AC3E}">
        <p14:creationId xmlns:p14="http://schemas.microsoft.com/office/powerpoint/2010/main" val="657114822"/>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11FCE8-35F2-43E1-8DE1-08EEC34102AD}"/>
              </a:ext>
            </a:extLst>
          </p:cNvPr>
          <p:cNvSpPr>
            <a:spLocks noGrp="1"/>
          </p:cNvSpPr>
          <p:nvPr>
            <p:ph type="title"/>
          </p:nvPr>
        </p:nvSpPr>
        <p:spPr/>
        <p:txBody>
          <a:bodyPr>
            <a:noAutofit/>
          </a:bodyPr>
          <a:lstStyle/>
          <a:p>
            <a:r>
              <a:rPr lang="ru-RU" sz="2400" b="1" dirty="0"/>
              <a:t>Темы (</a:t>
            </a:r>
            <a:r>
              <a:rPr lang="en-GB" sz="2400" b="1" dirty="0"/>
              <a:t>Topics)</a:t>
            </a:r>
            <a:r>
              <a:rPr lang="en-US" sz="2400" b="1" dirty="0"/>
              <a:t>: </a:t>
            </a:r>
            <a:r>
              <a:rPr lang="ru-RU" sz="2400" b="1" dirty="0"/>
              <a:t>на уровне автора</a:t>
            </a:r>
            <a:endParaRPr lang="en-US" sz="2400" b="1" dirty="0"/>
          </a:p>
        </p:txBody>
      </p:sp>
      <p:pic>
        <p:nvPicPr>
          <p:cNvPr id="5" name="Picture 4">
            <a:extLst>
              <a:ext uri="{FF2B5EF4-FFF2-40B4-BE49-F238E27FC236}">
                <a16:creationId xmlns:a16="http://schemas.microsoft.com/office/drawing/2014/main" id="{5B86D678-7061-4FFB-8DF7-003172CCE8F0}"/>
              </a:ext>
            </a:extLst>
          </p:cNvPr>
          <p:cNvPicPr>
            <a:picLocks noChangeAspect="1"/>
          </p:cNvPicPr>
          <p:nvPr/>
        </p:nvPicPr>
        <p:blipFill>
          <a:blip r:embed="rId2"/>
          <a:stretch>
            <a:fillRect/>
          </a:stretch>
        </p:blipFill>
        <p:spPr>
          <a:xfrm>
            <a:off x="446856" y="756870"/>
            <a:ext cx="8012243" cy="3947518"/>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9661DC2-9EE8-4711-AAA8-05C1D3BFFF2D}"/>
              </a:ext>
            </a:extLst>
          </p:cNvPr>
          <p:cNvSpPr/>
          <p:nvPr/>
        </p:nvSpPr>
        <p:spPr>
          <a:xfrm>
            <a:off x="3155430" y="3582649"/>
            <a:ext cx="569626" cy="2548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4AF5567-5E16-42D6-86AE-B819725E90CE}"/>
              </a:ext>
            </a:extLst>
          </p:cNvPr>
          <p:cNvPicPr>
            <a:picLocks noChangeAspect="1"/>
          </p:cNvPicPr>
          <p:nvPr/>
        </p:nvPicPr>
        <p:blipFill>
          <a:blip r:embed="rId3"/>
          <a:stretch>
            <a:fillRect/>
          </a:stretch>
        </p:blipFill>
        <p:spPr>
          <a:xfrm>
            <a:off x="4717144" y="1399707"/>
            <a:ext cx="4244126" cy="2437775"/>
          </a:xfrm>
          <a:prstGeom prst="rect">
            <a:avLst/>
          </a:prstGeom>
          <a:ln>
            <a:solidFill>
              <a:srgbClr val="FF0000"/>
            </a:solid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C7445BD0-B733-4299-AF62-078A12F0965F}"/>
              </a:ext>
            </a:extLst>
          </p:cNvPr>
          <p:cNvCxnSpPr>
            <a:cxnSpLocks/>
          </p:cNvCxnSpPr>
          <p:nvPr/>
        </p:nvCxnSpPr>
        <p:spPr>
          <a:xfrm flipV="1">
            <a:off x="2730047" y="3837482"/>
            <a:ext cx="1987097" cy="5491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727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7F5738-5DE4-40EC-88F0-D2AECD687E52}"/>
              </a:ext>
            </a:extLst>
          </p:cNvPr>
          <p:cNvSpPr>
            <a:spLocks noGrp="1"/>
          </p:cNvSpPr>
          <p:nvPr>
            <p:ph type="title"/>
          </p:nvPr>
        </p:nvSpPr>
        <p:spPr/>
        <p:txBody>
          <a:bodyPr>
            <a:normAutofit fontScale="90000"/>
          </a:bodyPr>
          <a:lstStyle/>
          <a:p>
            <a:r>
              <a:rPr lang="ru-RU" b="1" dirty="0"/>
              <a:t>Тема в </a:t>
            </a:r>
            <a:r>
              <a:rPr lang="en-GB" b="1" dirty="0" err="1"/>
              <a:t>SciVal</a:t>
            </a:r>
            <a:endParaRPr lang="en-US" b="1" dirty="0"/>
          </a:p>
        </p:txBody>
      </p:sp>
      <p:pic>
        <p:nvPicPr>
          <p:cNvPr id="5" name="Picture 4">
            <a:extLst>
              <a:ext uri="{FF2B5EF4-FFF2-40B4-BE49-F238E27FC236}">
                <a16:creationId xmlns:a16="http://schemas.microsoft.com/office/drawing/2014/main" id="{17912205-B840-4FAA-9B00-B9D98CB7D729}"/>
              </a:ext>
            </a:extLst>
          </p:cNvPr>
          <p:cNvPicPr>
            <a:picLocks noChangeAspect="1"/>
          </p:cNvPicPr>
          <p:nvPr/>
        </p:nvPicPr>
        <p:blipFill>
          <a:blip r:embed="rId2"/>
          <a:stretch>
            <a:fillRect/>
          </a:stretch>
        </p:blipFill>
        <p:spPr>
          <a:xfrm>
            <a:off x="89942" y="627534"/>
            <a:ext cx="5510308" cy="299683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2FC5ACD-DA6A-4035-8464-B160E9D94FF5}"/>
              </a:ext>
            </a:extLst>
          </p:cNvPr>
          <p:cNvPicPr>
            <a:picLocks noChangeAspect="1"/>
          </p:cNvPicPr>
          <p:nvPr/>
        </p:nvPicPr>
        <p:blipFill>
          <a:blip r:embed="rId3"/>
          <a:stretch>
            <a:fillRect/>
          </a:stretch>
        </p:blipFill>
        <p:spPr>
          <a:xfrm>
            <a:off x="5766089" y="627534"/>
            <a:ext cx="3267281" cy="219043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2EA34F7-7E69-4CE7-AB59-2E76F09EE2BB}"/>
              </a:ext>
            </a:extLst>
          </p:cNvPr>
          <p:cNvPicPr>
            <a:picLocks noChangeAspect="1"/>
          </p:cNvPicPr>
          <p:nvPr/>
        </p:nvPicPr>
        <p:blipFill>
          <a:blip r:embed="rId4"/>
          <a:stretch>
            <a:fillRect/>
          </a:stretch>
        </p:blipFill>
        <p:spPr>
          <a:xfrm>
            <a:off x="951875" y="3070369"/>
            <a:ext cx="3620125" cy="172529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9FA9EF8-2F74-4E31-B45B-CA3680D84523}"/>
              </a:ext>
            </a:extLst>
          </p:cNvPr>
          <p:cNvPicPr>
            <a:picLocks noChangeAspect="1"/>
          </p:cNvPicPr>
          <p:nvPr/>
        </p:nvPicPr>
        <p:blipFill>
          <a:blip r:embed="rId5"/>
          <a:stretch>
            <a:fillRect/>
          </a:stretch>
        </p:blipFill>
        <p:spPr>
          <a:xfrm>
            <a:off x="5036695" y="3056053"/>
            <a:ext cx="3740046" cy="1743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379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ru-RU" altLang="en-US" dirty="0">
                <a:latin typeface="Arial" panose="020B0604020202020204" pitchFamily="34" charset="0"/>
                <a:ea typeface="ＭＳ Ｐゴシック" panose="020B0600070205080204" pitchFamily="34" charset="-128"/>
              </a:rPr>
              <a:t>Моделирование тем</a:t>
            </a:r>
            <a:r>
              <a:rPr lang="en-US" altLang="en-US" dirty="0">
                <a:latin typeface="Arial" panose="020B0604020202020204" pitchFamily="34" charset="0"/>
                <a:ea typeface="ＭＳ Ｐゴシック" panose="020B0600070205080204" pitchFamily="34" charset="-128"/>
              </a:rPr>
              <a:t> – </a:t>
            </a:r>
            <a:r>
              <a:rPr lang="ru-RU" altLang="en-US" dirty="0">
                <a:latin typeface="Arial" panose="020B0604020202020204" pitchFamily="34" charset="0"/>
                <a:ea typeface="ＭＳ Ｐゴシック" panose="020B0600070205080204" pitchFamily="34" charset="-128"/>
              </a:rPr>
              <a:t>процесс</a:t>
            </a:r>
            <a:endParaRPr lang="en-US" altLang="en-US" dirty="0">
              <a:latin typeface="Arial" panose="020B0604020202020204" pitchFamily="34" charset="0"/>
              <a:ea typeface="ＭＳ Ｐゴシック" panose="020B0600070205080204" pitchFamily="34" charset="-128"/>
            </a:endParaRPr>
          </a:p>
        </p:txBody>
      </p:sp>
      <p:sp>
        <p:nvSpPr>
          <p:cNvPr id="8195" name="Content Placeholder 2"/>
          <p:cNvSpPr>
            <a:spLocks noGrp="1"/>
          </p:cNvSpPr>
          <p:nvPr>
            <p:ph idx="1"/>
          </p:nvPr>
        </p:nvSpPr>
        <p:spPr>
          <a:xfrm>
            <a:off x="577122" y="1200150"/>
            <a:ext cx="3606480" cy="3414447"/>
          </a:xfrm>
        </p:spPr>
        <p:txBody>
          <a:bodyPr>
            <a:normAutofit/>
          </a:bodyPr>
          <a:lstStyle/>
          <a:p>
            <a:r>
              <a:rPr lang="ru-RU" altLang="en-US" sz="1500" dirty="0">
                <a:ea typeface="ＭＳ Ｐゴシック" panose="020B0600070205080204" pitchFamily="34" charset="-128"/>
              </a:rPr>
              <a:t>Создание списка цитирующих-цитируемых (статья-ссылка) пар </a:t>
            </a:r>
            <a:r>
              <a:rPr lang="en-US" altLang="en-US" sz="1500" dirty="0">
                <a:ea typeface="ＭＳ Ｐゴシック" panose="020B0600070205080204" pitchFamily="34" charset="-128"/>
              </a:rPr>
              <a:t>(EIDs)</a:t>
            </a:r>
          </a:p>
          <a:p>
            <a:r>
              <a:rPr lang="ru-RU" altLang="en-US" sz="1500" dirty="0">
                <a:ea typeface="ＭＳ Ｐゴシック" panose="020B0600070205080204" pitchFamily="34" charset="-128"/>
              </a:rPr>
              <a:t>Вычисление значения связей для каждой пары, на основе количества ссылок/связей</a:t>
            </a:r>
            <a:endParaRPr lang="en-US" altLang="en-US" sz="1500" dirty="0">
              <a:ea typeface="ＭＳ Ｐゴシック" panose="020B0600070205080204" pitchFamily="34" charset="-128"/>
            </a:endParaRPr>
          </a:p>
          <a:p>
            <a:r>
              <a:rPr lang="ru-RU" altLang="en-US" sz="1500" dirty="0">
                <a:ea typeface="ＭＳ Ｐゴシック" panose="020B0600070205080204" pitchFamily="34" charset="-128"/>
              </a:rPr>
              <a:t>Используя весь список ссылок и значений связей, проведение кластеризации документов</a:t>
            </a:r>
          </a:p>
          <a:p>
            <a:r>
              <a:rPr lang="ru-RU" altLang="en-US" sz="1519" dirty="0">
                <a:ea typeface="ＭＳ Ｐゴシック" panose="020B0600070205080204" pitchFamily="34" charset="-128"/>
              </a:rPr>
              <a:t>В результате список  </a:t>
            </a:r>
            <a:r>
              <a:rPr lang="en-US" altLang="en-US" sz="1519" dirty="0">
                <a:ea typeface="ＭＳ Ｐゴシック" panose="020B0600070205080204" pitchFamily="34" charset="-128"/>
              </a:rPr>
              <a:t>EID-</a:t>
            </a:r>
            <a:r>
              <a:rPr lang="ru-RU" altLang="en-US" sz="1519" dirty="0">
                <a:ea typeface="ＭＳ Ｐゴシック" panose="020B0600070205080204" pitchFamily="34" charset="-128"/>
              </a:rPr>
              <a:t>кластер</a:t>
            </a:r>
            <a:r>
              <a:rPr lang="en-US" altLang="en-US" sz="1519" dirty="0">
                <a:ea typeface="ＭＳ Ｐゴシック" panose="020B0600070205080204" pitchFamily="34" charset="-128"/>
              </a:rPr>
              <a:t>ID </a:t>
            </a:r>
            <a:r>
              <a:rPr lang="ru-RU" altLang="en-US" sz="1519" dirty="0">
                <a:ea typeface="ＭＳ Ｐゴシック" panose="020B0600070205080204" pitchFamily="34" charset="-128"/>
              </a:rPr>
              <a:t>определяет набор тем</a:t>
            </a:r>
            <a:endParaRPr lang="en-US" altLang="en-US" sz="1519" dirty="0">
              <a:ea typeface="ＭＳ Ｐゴシック" panose="020B0600070205080204" pitchFamily="34" charset="-128"/>
            </a:endParaRPr>
          </a:p>
          <a:p>
            <a:endParaRPr lang="en-US" altLang="en-US" dirty="0">
              <a:ea typeface="ＭＳ Ｐゴシック" panose="020B0600070205080204" pitchFamily="34" charset="-128"/>
            </a:endParaRPr>
          </a:p>
        </p:txBody>
      </p:sp>
      <p:grpSp>
        <p:nvGrpSpPr>
          <p:cNvPr id="4" name="Group 3">
            <a:extLst>
              <a:ext uri="{FF2B5EF4-FFF2-40B4-BE49-F238E27FC236}">
                <a16:creationId xmlns:a16="http://schemas.microsoft.com/office/drawing/2014/main" id="{D3E246DF-28D4-47BA-8195-8FE46254F94F}"/>
              </a:ext>
            </a:extLst>
          </p:cNvPr>
          <p:cNvGrpSpPr/>
          <p:nvPr/>
        </p:nvGrpSpPr>
        <p:grpSpPr>
          <a:xfrm>
            <a:off x="4383394" y="2080360"/>
            <a:ext cx="3386138" cy="1414463"/>
            <a:chOff x="1543324" y="2233789"/>
            <a:chExt cx="6019800" cy="2514600"/>
          </a:xfrm>
        </p:grpSpPr>
        <p:sp>
          <p:nvSpPr>
            <p:cNvPr id="5" name="Oval 4">
              <a:extLst>
                <a:ext uri="{FF2B5EF4-FFF2-40B4-BE49-F238E27FC236}">
                  <a16:creationId xmlns:a16="http://schemas.microsoft.com/office/drawing/2014/main" id="{17525155-005B-43EC-ABA8-DFF7AD9C2AB8}"/>
                </a:ext>
              </a:extLst>
            </p:cNvPr>
            <p:cNvSpPr/>
            <p:nvPr/>
          </p:nvSpPr>
          <p:spPr>
            <a:xfrm>
              <a:off x="2914924" y="2233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A</a:t>
              </a:r>
            </a:p>
          </p:txBody>
        </p:sp>
        <p:sp>
          <p:nvSpPr>
            <p:cNvPr id="6" name="Oval 5">
              <a:extLst>
                <a:ext uri="{FF2B5EF4-FFF2-40B4-BE49-F238E27FC236}">
                  <a16:creationId xmlns:a16="http://schemas.microsoft.com/office/drawing/2014/main" id="{C2A2C7D5-46C5-442F-8136-21B4522D56A6}"/>
                </a:ext>
              </a:extLst>
            </p:cNvPr>
            <p:cNvSpPr/>
            <p:nvPr/>
          </p:nvSpPr>
          <p:spPr>
            <a:xfrm>
              <a:off x="4438924" y="2614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N</a:t>
              </a:r>
            </a:p>
          </p:txBody>
        </p:sp>
        <p:sp>
          <p:nvSpPr>
            <p:cNvPr id="7" name="Oval 6">
              <a:extLst>
                <a:ext uri="{FF2B5EF4-FFF2-40B4-BE49-F238E27FC236}">
                  <a16:creationId xmlns:a16="http://schemas.microsoft.com/office/drawing/2014/main" id="{FB226905-0D11-49F8-BF69-686A48DFB821}"/>
                </a:ext>
              </a:extLst>
            </p:cNvPr>
            <p:cNvSpPr/>
            <p:nvPr/>
          </p:nvSpPr>
          <p:spPr>
            <a:xfrm>
              <a:off x="5353324" y="2614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O</a:t>
              </a:r>
            </a:p>
          </p:txBody>
        </p:sp>
        <p:sp>
          <p:nvSpPr>
            <p:cNvPr id="8" name="Oval 7">
              <a:extLst>
                <a:ext uri="{FF2B5EF4-FFF2-40B4-BE49-F238E27FC236}">
                  <a16:creationId xmlns:a16="http://schemas.microsoft.com/office/drawing/2014/main" id="{43D90D65-E765-4E4A-A45D-1606D4407868}"/>
                </a:ext>
              </a:extLst>
            </p:cNvPr>
            <p:cNvSpPr/>
            <p:nvPr/>
          </p:nvSpPr>
          <p:spPr>
            <a:xfrm>
              <a:off x="2457724" y="2995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B</a:t>
              </a:r>
            </a:p>
          </p:txBody>
        </p:sp>
        <p:sp>
          <p:nvSpPr>
            <p:cNvPr id="9" name="Oval 8">
              <a:extLst>
                <a:ext uri="{FF2B5EF4-FFF2-40B4-BE49-F238E27FC236}">
                  <a16:creationId xmlns:a16="http://schemas.microsoft.com/office/drawing/2014/main" id="{9A6B2739-AD13-4C93-899F-7FF2BC7BA9B9}"/>
                </a:ext>
              </a:extLst>
            </p:cNvPr>
            <p:cNvSpPr/>
            <p:nvPr/>
          </p:nvSpPr>
          <p:spPr>
            <a:xfrm>
              <a:off x="3372124" y="2995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C</a:t>
              </a:r>
            </a:p>
          </p:txBody>
        </p:sp>
        <p:sp>
          <p:nvSpPr>
            <p:cNvPr id="10" name="Oval 9">
              <a:extLst>
                <a:ext uri="{FF2B5EF4-FFF2-40B4-BE49-F238E27FC236}">
                  <a16:creationId xmlns:a16="http://schemas.microsoft.com/office/drawing/2014/main" id="{64221038-432B-4BA4-8CB1-8B2F45B19971}"/>
                </a:ext>
              </a:extLst>
            </p:cNvPr>
            <p:cNvSpPr/>
            <p:nvPr/>
          </p:nvSpPr>
          <p:spPr>
            <a:xfrm>
              <a:off x="2914924" y="3376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D</a:t>
              </a:r>
            </a:p>
          </p:txBody>
        </p:sp>
        <p:sp>
          <p:nvSpPr>
            <p:cNvPr id="11" name="Oval 10">
              <a:extLst>
                <a:ext uri="{FF2B5EF4-FFF2-40B4-BE49-F238E27FC236}">
                  <a16:creationId xmlns:a16="http://schemas.microsoft.com/office/drawing/2014/main" id="{24886C46-5201-48EB-911B-590497AF83A0}"/>
                </a:ext>
              </a:extLst>
            </p:cNvPr>
            <p:cNvSpPr/>
            <p:nvPr/>
          </p:nvSpPr>
          <p:spPr>
            <a:xfrm>
              <a:off x="1543324" y="3757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E</a:t>
              </a:r>
            </a:p>
          </p:txBody>
        </p:sp>
        <p:sp>
          <p:nvSpPr>
            <p:cNvPr id="12" name="Oval 11">
              <a:extLst>
                <a:ext uri="{FF2B5EF4-FFF2-40B4-BE49-F238E27FC236}">
                  <a16:creationId xmlns:a16="http://schemas.microsoft.com/office/drawing/2014/main" id="{0CC72E01-9781-46C5-A4E9-29EAF541E60C}"/>
                </a:ext>
              </a:extLst>
            </p:cNvPr>
            <p:cNvSpPr/>
            <p:nvPr/>
          </p:nvSpPr>
          <p:spPr>
            <a:xfrm>
              <a:off x="2457724" y="3757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F</a:t>
              </a:r>
            </a:p>
          </p:txBody>
        </p:sp>
        <p:sp>
          <p:nvSpPr>
            <p:cNvPr id="13" name="Oval 12">
              <a:extLst>
                <a:ext uri="{FF2B5EF4-FFF2-40B4-BE49-F238E27FC236}">
                  <a16:creationId xmlns:a16="http://schemas.microsoft.com/office/drawing/2014/main" id="{04B22A2D-54CF-41E1-9285-D8EBE1B098E5}"/>
                </a:ext>
              </a:extLst>
            </p:cNvPr>
            <p:cNvSpPr/>
            <p:nvPr/>
          </p:nvSpPr>
          <p:spPr>
            <a:xfrm>
              <a:off x="3372124" y="3757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G</a:t>
              </a:r>
            </a:p>
          </p:txBody>
        </p:sp>
        <p:sp>
          <p:nvSpPr>
            <p:cNvPr id="14" name="Oval 13">
              <a:extLst>
                <a:ext uri="{FF2B5EF4-FFF2-40B4-BE49-F238E27FC236}">
                  <a16:creationId xmlns:a16="http://schemas.microsoft.com/office/drawing/2014/main" id="{2788C353-5FDA-48C7-A857-DDD25B071B86}"/>
                </a:ext>
              </a:extLst>
            </p:cNvPr>
            <p:cNvSpPr/>
            <p:nvPr/>
          </p:nvSpPr>
          <p:spPr>
            <a:xfrm>
              <a:off x="2000524" y="4138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H</a:t>
              </a:r>
            </a:p>
          </p:txBody>
        </p:sp>
        <p:sp>
          <p:nvSpPr>
            <p:cNvPr id="15" name="Oval 14">
              <a:extLst>
                <a:ext uri="{FF2B5EF4-FFF2-40B4-BE49-F238E27FC236}">
                  <a16:creationId xmlns:a16="http://schemas.microsoft.com/office/drawing/2014/main" id="{1DFA3CB4-6945-4CCE-9E1F-7DDFC2E2EE88}"/>
                </a:ext>
              </a:extLst>
            </p:cNvPr>
            <p:cNvSpPr/>
            <p:nvPr/>
          </p:nvSpPr>
          <p:spPr>
            <a:xfrm>
              <a:off x="2914924" y="4138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I</a:t>
              </a:r>
            </a:p>
          </p:txBody>
        </p:sp>
        <p:sp>
          <p:nvSpPr>
            <p:cNvPr id="16" name="Oval 15">
              <a:extLst>
                <a:ext uri="{FF2B5EF4-FFF2-40B4-BE49-F238E27FC236}">
                  <a16:creationId xmlns:a16="http://schemas.microsoft.com/office/drawing/2014/main" id="{BE276CBB-3675-4924-B151-856EF6C72E59}"/>
                </a:ext>
              </a:extLst>
            </p:cNvPr>
            <p:cNvSpPr/>
            <p:nvPr/>
          </p:nvSpPr>
          <p:spPr>
            <a:xfrm>
              <a:off x="2457724" y="4519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J</a:t>
              </a:r>
            </a:p>
          </p:txBody>
        </p:sp>
        <p:cxnSp>
          <p:nvCxnSpPr>
            <p:cNvPr id="17" name="Straight Arrow Connector 16">
              <a:extLst>
                <a:ext uri="{FF2B5EF4-FFF2-40B4-BE49-F238E27FC236}">
                  <a16:creationId xmlns:a16="http://schemas.microsoft.com/office/drawing/2014/main" id="{B17D17E1-CF53-498F-8C4A-92DCCBBE4119}"/>
                </a:ext>
              </a:extLst>
            </p:cNvPr>
            <p:cNvCxnSpPr>
              <a:stCxn id="5" idx="3"/>
              <a:endCxn id="8" idx="7"/>
            </p:cNvCxnSpPr>
            <p:nvPr/>
          </p:nvCxnSpPr>
          <p:spPr>
            <a:xfrm flipH="1">
              <a:off x="2652846" y="2428911"/>
              <a:ext cx="295556" cy="600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F05775E3-7CC5-4F6A-BC61-A140226179B4}"/>
                </a:ext>
              </a:extLst>
            </p:cNvPr>
            <p:cNvCxnSpPr>
              <a:stCxn id="5" idx="5"/>
              <a:endCxn id="9" idx="1"/>
            </p:cNvCxnSpPr>
            <p:nvPr/>
          </p:nvCxnSpPr>
          <p:spPr>
            <a:xfrm>
              <a:off x="3110046" y="2428911"/>
              <a:ext cx="295556" cy="600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1F52B10-23DB-4540-8D3B-E3A65652D5A2}"/>
                </a:ext>
              </a:extLst>
            </p:cNvPr>
            <p:cNvCxnSpPr>
              <a:stCxn id="5" idx="4"/>
              <a:endCxn id="10" idx="0"/>
            </p:cNvCxnSpPr>
            <p:nvPr/>
          </p:nvCxnSpPr>
          <p:spPr>
            <a:xfrm>
              <a:off x="3029224" y="2462389"/>
              <a:ext cx="0" cy="914400"/>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C56F27C-4E11-40A3-BFCB-0BB20E114E98}"/>
                </a:ext>
              </a:extLst>
            </p:cNvPr>
            <p:cNvCxnSpPr>
              <a:stCxn id="8" idx="4"/>
              <a:endCxn id="12" idx="0"/>
            </p:cNvCxnSpPr>
            <p:nvPr/>
          </p:nvCxnSpPr>
          <p:spPr>
            <a:xfrm>
              <a:off x="2572024" y="3224389"/>
              <a:ext cx="0" cy="533400"/>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AEA3556-1A87-43F5-BE6D-B2BDFECC5460}"/>
                </a:ext>
              </a:extLst>
            </p:cNvPr>
            <p:cNvCxnSpPr>
              <a:stCxn id="10" idx="4"/>
              <a:endCxn id="15" idx="0"/>
            </p:cNvCxnSpPr>
            <p:nvPr/>
          </p:nvCxnSpPr>
          <p:spPr>
            <a:xfrm>
              <a:off x="3029224" y="3605389"/>
              <a:ext cx="0" cy="533400"/>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49B3CBF-D535-4A92-BF52-29887A9A2F85}"/>
                </a:ext>
              </a:extLst>
            </p:cNvPr>
            <p:cNvCxnSpPr>
              <a:stCxn id="8" idx="3"/>
              <a:endCxn id="11" idx="7"/>
            </p:cNvCxnSpPr>
            <p:nvPr/>
          </p:nvCxnSpPr>
          <p:spPr>
            <a:xfrm flipH="1">
              <a:off x="1738446" y="3190911"/>
              <a:ext cx="752756" cy="600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31F8A46-4DE0-4F2C-94C1-CE79FF356123}"/>
                </a:ext>
              </a:extLst>
            </p:cNvPr>
            <p:cNvCxnSpPr>
              <a:stCxn id="12" idx="3"/>
              <a:endCxn id="14" idx="7"/>
            </p:cNvCxnSpPr>
            <p:nvPr/>
          </p:nvCxnSpPr>
          <p:spPr>
            <a:xfrm flipH="1">
              <a:off x="2195646" y="3952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563E37D-71E2-43A7-A7D9-7279CF2C9C07}"/>
                </a:ext>
              </a:extLst>
            </p:cNvPr>
            <p:cNvCxnSpPr>
              <a:stCxn id="10" idx="5"/>
              <a:endCxn id="13" idx="1"/>
            </p:cNvCxnSpPr>
            <p:nvPr/>
          </p:nvCxnSpPr>
          <p:spPr>
            <a:xfrm>
              <a:off x="3110046" y="3571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5CC287C-B0D9-4D22-8E8D-C3D4EFBCC49A}"/>
                </a:ext>
              </a:extLst>
            </p:cNvPr>
            <p:cNvCxnSpPr>
              <a:stCxn id="11" idx="5"/>
              <a:endCxn id="14" idx="1"/>
            </p:cNvCxnSpPr>
            <p:nvPr/>
          </p:nvCxnSpPr>
          <p:spPr>
            <a:xfrm>
              <a:off x="1738446" y="3952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DC4B57A-A8B2-47CC-B57C-035A1BDE5ACC}"/>
                </a:ext>
              </a:extLst>
            </p:cNvPr>
            <p:cNvCxnSpPr>
              <a:stCxn id="15" idx="3"/>
              <a:endCxn id="16" idx="7"/>
            </p:cNvCxnSpPr>
            <p:nvPr/>
          </p:nvCxnSpPr>
          <p:spPr>
            <a:xfrm flipH="1">
              <a:off x="2652846" y="4333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6AF7045C-87F2-414E-A81E-EBCC91B356A9}"/>
                </a:ext>
              </a:extLst>
            </p:cNvPr>
            <p:cNvCxnSpPr>
              <a:stCxn id="14" idx="5"/>
              <a:endCxn id="16" idx="1"/>
            </p:cNvCxnSpPr>
            <p:nvPr/>
          </p:nvCxnSpPr>
          <p:spPr>
            <a:xfrm>
              <a:off x="2195646" y="4333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F3B0759-CE59-4735-841C-13C305805B14}"/>
                </a:ext>
              </a:extLst>
            </p:cNvPr>
            <p:cNvCxnSpPr>
              <a:stCxn id="9" idx="4"/>
              <a:endCxn id="13" idx="0"/>
            </p:cNvCxnSpPr>
            <p:nvPr/>
          </p:nvCxnSpPr>
          <p:spPr>
            <a:xfrm>
              <a:off x="3486424" y="3224389"/>
              <a:ext cx="0" cy="533400"/>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91F976D8-E43A-4FB5-8784-A45AF2752EE2}"/>
                </a:ext>
              </a:extLst>
            </p:cNvPr>
            <p:cNvSpPr/>
            <p:nvPr/>
          </p:nvSpPr>
          <p:spPr>
            <a:xfrm>
              <a:off x="3981724" y="2233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K</a:t>
              </a:r>
            </a:p>
          </p:txBody>
        </p:sp>
        <p:sp>
          <p:nvSpPr>
            <p:cNvPr id="30" name="Oval 29">
              <a:extLst>
                <a:ext uri="{FF2B5EF4-FFF2-40B4-BE49-F238E27FC236}">
                  <a16:creationId xmlns:a16="http://schemas.microsoft.com/office/drawing/2014/main" id="{268725BA-5C40-4301-BBC4-B2A65B9DDCD2}"/>
                </a:ext>
              </a:extLst>
            </p:cNvPr>
            <p:cNvSpPr/>
            <p:nvPr/>
          </p:nvSpPr>
          <p:spPr>
            <a:xfrm>
              <a:off x="4896124" y="2233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L</a:t>
              </a:r>
            </a:p>
          </p:txBody>
        </p:sp>
        <p:sp>
          <p:nvSpPr>
            <p:cNvPr id="31" name="Oval 30">
              <a:extLst>
                <a:ext uri="{FF2B5EF4-FFF2-40B4-BE49-F238E27FC236}">
                  <a16:creationId xmlns:a16="http://schemas.microsoft.com/office/drawing/2014/main" id="{FCBDDF72-6BAB-432B-88B3-ABF79232D3B2}"/>
                </a:ext>
              </a:extLst>
            </p:cNvPr>
            <p:cNvSpPr/>
            <p:nvPr/>
          </p:nvSpPr>
          <p:spPr>
            <a:xfrm>
              <a:off x="5810524" y="2233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M</a:t>
              </a:r>
            </a:p>
          </p:txBody>
        </p:sp>
        <p:sp>
          <p:nvSpPr>
            <p:cNvPr id="32" name="Oval 31">
              <a:extLst>
                <a:ext uri="{FF2B5EF4-FFF2-40B4-BE49-F238E27FC236}">
                  <a16:creationId xmlns:a16="http://schemas.microsoft.com/office/drawing/2014/main" id="{2B6D6495-4958-4BD8-9CB4-B34D0D57A6D5}"/>
                </a:ext>
              </a:extLst>
            </p:cNvPr>
            <p:cNvSpPr/>
            <p:nvPr/>
          </p:nvSpPr>
          <p:spPr>
            <a:xfrm>
              <a:off x="4438924" y="3376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S</a:t>
              </a:r>
            </a:p>
          </p:txBody>
        </p:sp>
        <p:sp>
          <p:nvSpPr>
            <p:cNvPr id="33" name="Oval 32">
              <a:extLst>
                <a:ext uri="{FF2B5EF4-FFF2-40B4-BE49-F238E27FC236}">
                  <a16:creationId xmlns:a16="http://schemas.microsoft.com/office/drawing/2014/main" id="{A745864F-6877-4349-94EE-5D9CF40EDB0C}"/>
                </a:ext>
              </a:extLst>
            </p:cNvPr>
            <p:cNvSpPr/>
            <p:nvPr/>
          </p:nvSpPr>
          <p:spPr>
            <a:xfrm>
              <a:off x="5353324" y="3376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T</a:t>
              </a:r>
            </a:p>
          </p:txBody>
        </p:sp>
        <p:sp>
          <p:nvSpPr>
            <p:cNvPr id="34" name="Oval 33">
              <a:extLst>
                <a:ext uri="{FF2B5EF4-FFF2-40B4-BE49-F238E27FC236}">
                  <a16:creationId xmlns:a16="http://schemas.microsoft.com/office/drawing/2014/main" id="{19801131-A5C9-485C-9664-35FB9746B923}"/>
                </a:ext>
              </a:extLst>
            </p:cNvPr>
            <p:cNvSpPr/>
            <p:nvPr/>
          </p:nvSpPr>
          <p:spPr>
            <a:xfrm>
              <a:off x="3981724" y="2995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P</a:t>
              </a:r>
            </a:p>
          </p:txBody>
        </p:sp>
        <p:sp>
          <p:nvSpPr>
            <p:cNvPr id="35" name="Oval 34">
              <a:extLst>
                <a:ext uri="{FF2B5EF4-FFF2-40B4-BE49-F238E27FC236}">
                  <a16:creationId xmlns:a16="http://schemas.microsoft.com/office/drawing/2014/main" id="{4F7AD79C-992A-448E-B8CE-CCEC142C3B0B}"/>
                </a:ext>
              </a:extLst>
            </p:cNvPr>
            <p:cNvSpPr/>
            <p:nvPr/>
          </p:nvSpPr>
          <p:spPr>
            <a:xfrm>
              <a:off x="4896124" y="2995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Q</a:t>
              </a:r>
            </a:p>
          </p:txBody>
        </p:sp>
        <p:sp>
          <p:nvSpPr>
            <p:cNvPr id="36" name="Oval 35">
              <a:extLst>
                <a:ext uri="{FF2B5EF4-FFF2-40B4-BE49-F238E27FC236}">
                  <a16:creationId xmlns:a16="http://schemas.microsoft.com/office/drawing/2014/main" id="{40094EF3-F187-4A32-BF6D-7C97FEA2CA8B}"/>
                </a:ext>
              </a:extLst>
            </p:cNvPr>
            <p:cNvSpPr/>
            <p:nvPr/>
          </p:nvSpPr>
          <p:spPr>
            <a:xfrm>
              <a:off x="5810524" y="2995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R</a:t>
              </a:r>
            </a:p>
          </p:txBody>
        </p:sp>
        <p:sp>
          <p:nvSpPr>
            <p:cNvPr id="37" name="Oval 36">
              <a:extLst>
                <a:ext uri="{FF2B5EF4-FFF2-40B4-BE49-F238E27FC236}">
                  <a16:creationId xmlns:a16="http://schemas.microsoft.com/office/drawing/2014/main" id="{0FAF846A-00EA-496B-970E-6D6692FEC86E}"/>
                </a:ext>
              </a:extLst>
            </p:cNvPr>
            <p:cNvSpPr/>
            <p:nvPr/>
          </p:nvSpPr>
          <p:spPr>
            <a:xfrm>
              <a:off x="4896124" y="3757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U</a:t>
              </a:r>
            </a:p>
          </p:txBody>
        </p:sp>
        <p:sp>
          <p:nvSpPr>
            <p:cNvPr id="38" name="Oval 37">
              <a:extLst>
                <a:ext uri="{FF2B5EF4-FFF2-40B4-BE49-F238E27FC236}">
                  <a16:creationId xmlns:a16="http://schemas.microsoft.com/office/drawing/2014/main" id="{1119355A-ED04-45AC-A0F3-B3F05C9DBEE5}"/>
                </a:ext>
              </a:extLst>
            </p:cNvPr>
            <p:cNvSpPr/>
            <p:nvPr/>
          </p:nvSpPr>
          <p:spPr>
            <a:xfrm>
              <a:off x="5810524" y="3757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V</a:t>
              </a:r>
            </a:p>
          </p:txBody>
        </p:sp>
        <p:sp>
          <p:nvSpPr>
            <p:cNvPr id="39" name="Oval 38">
              <a:extLst>
                <a:ext uri="{FF2B5EF4-FFF2-40B4-BE49-F238E27FC236}">
                  <a16:creationId xmlns:a16="http://schemas.microsoft.com/office/drawing/2014/main" id="{D75FD105-759A-4188-8256-ED27416576F7}"/>
                </a:ext>
              </a:extLst>
            </p:cNvPr>
            <p:cNvSpPr/>
            <p:nvPr/>
          </p:nvSpPr>
          <p:spPr>
            <a:xfrm>
              <a:off x="6877324" y="3376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W</a:t>
              </a:r>
            </a:p>
          </p:txBody>
        </p:sp>
        <p:sp>
          <p:nvSpPr>
            <p:cNvPr id="40" name="Oval 39">
              <a:extLst>
                <a:ext uri="{FF2B5EF4-FFF2-40B4-BE49-F238E27FC236}">
                  <a16:creationId xmlns:a16="http://schemas.microsoft.com/office/drawing/2014/main" id="{AE9A4FE2-8780-4A00-B510-0E01B2142752}"/>
                </a:ext>
              </a:extLst>
            </p:cNvPr>
            <p:cNvSpPr/>
            <p:nvPr/>
          </p:nvSpPr>
          <p:spPr>
            <a:xfrm>
              <a:off x="6877324" y="4138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Z</a:t>
              </a:r>
            </a:p>
          </p:txBody>
        </p:sp>
        <p:sp>
          <p:nvSpPr>
            <p:cNvPr id="41" name="Oval 40">
              <a:extLst>
                <a:ext uri="{FF2B5EF4-FFF2-40B4-BE49-F238E27FC236}">
                  <a16:creationId xmlns:a16="http://schemas.microsoft.com/office/drawing/2014/main" id="{D8C03F9B-A0E0-40AC-A1F9-82589DD48552}"/>
                </a:ext>
              </a:extLst>
            </p:cNvPr>
            <p:cNvSpPr/>
            <p:nvPr/>
          </p:nvSpPr>
          <p:spPr>
            <a:xfrm>
              <a:off x="6420124" y="3757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X</a:t>
              </a:r>
            </a:p>
          </p:txBody>
        </p:sp>
        <p:sp>
          <p:nvSpPr>
            <p:cNvPr id="42" name="Oval 41">
              <a:extLst>
                <a:ext uri="{FF2B5EF4-FFF2-40B4-BE49-F238E27FC236}">
                  <a16:creationId xmlns:a16="http://schemas.microsoft.com/office/drawing/2014/main" id="{ED4894F5-E687-448C-BB63-61B57EF773A6}"/>
                </a:ext>
              </a:extLst>
            </p:cNvPr>
            <p:cNvSpPr/>
            <p:nvPr/>
          </p:nvSpPr>
          <p:spPr>
            <a:xfrm>
              <a:off x="7334524" y="3757789"/>
              <a:ext cx="228600" cy="228600"/>
            </a:xfrm>
            <a:prstGeom prst="ellipse">
              <a:avLst/>
            </a:prstGeom>
            <a:solidFill>
              <a:schemeClr val="bg1"/>
            </a:solidFill>
            <a:ln w="12700">
              <a:solidFill>
                <a:srgbClr val="000000"/>
              </a:solidFill>
              <a:prstDash val="solid"/>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Y</a:t>
              </a:r>
            </a:p>
          </p:txBody>
        </p:sp>
        <p:cxnSp>
          <p:nvCxnSpPr>
            <p:cNvPr id="43" name="Straight Arrow Connector 42">
              <a:extLst>
                <a:ext uri="{FF2B5EF4-FFF2-40B4-BE49-F238E27FC236}">
                  <a16:creationId xmlns:a16="http://schemas.microsoft.com/office/drawing/2014/main" id="{8E23EC5B-9DE3-4AF1-B91E-B0A1440CAC10}"/>
                </a:ext>
              </a:extLst>
            </p:cNvPr>
            <p:cNvCxnSpPr>
              <a:stCxn id="30" idx="3"/>
              <a:endCxn id="6" idx="7"/>
            </p:cNvCxnSpPr>
            <p:nvPr/>
          </p:nvCxnSpPr>
          <p:spPr>
            <a:xfrm flipH="1">
              <a:off x="4634046" y="2428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5B868651-8481-47CC-895D-FE0AF1AE4F71}"/>
                </a:ext>
              </a:extLst>
            </p:cNvPr>
            <p:cNvCxnSpPr>
              <a:stCxn id="29" idx="5"/>
              <a:endCxn id="6" idx="1"/>
            </p:cNvCxnSpPr>
            <p:nvPr/>
          </p:nvCxnSpPr>
          <p:spPr>
            <a:xfrm>
              <a:off x="4176846" y="2428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F1654360-0467-4F91-A79D-BCB94596D3F7}"/>
                </a:ext>
              </a:extLst>
            </p:cNvPr>
            <p:cNvCxnSpPr>
              <a:stCxn id="30" idx="4"/>
              <a:endCxn id="35" idx="0"/>
            </p:cNvCxnSpPr>
            <p:nvPr/>
          </p:nvCxnSpPr>
          <p:spPr>
            <a:xfrm>
              <a:off x="5010424" y="2462389"/>
              <a:ext cx="0" cy="533400"/>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CFBD2DD9-ADC9-4B4D-BC99-786952C234F6}"/>
                </a:ext>
              </a:extLst>
            </p:cNvPr>
            <p:cNvCxnSpPr>
              <a:stCxn id="31" idx="3"/>
              <a:endCxn id="7" idx="7"/>
            </p:cNvCxnSpPr>
            <p:nvPr/>
          </p:nvCxnSpPr>
          <p:spPr>
            <a:xfrm flipH="1">
              <a:off x="5548446" y="2428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32A1A0BF-3A36-4605-9980-A5691CAB27D2}"/>
                </a:ext>
              </a:extLst>
            </p:cNvPr>
            <p:cNvCxnSpPr>
              <a:stCxn id="30" idx="5"/>
              <a:endCxn id="7" idx="1"/>
            </p:cNvCxnSpPr>
            <p:nvPr/>
          </p:nvCxnSpPr>
          <p:spPr>
            <a:xfrm>
              <a:off x="5091246" y="2428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2682D9F0-66D3-4AF5-9BA5-8CA0A1C03FC2}"/>
                </a:ext>
              </a:extLst>
            </p:cNvPr>
            <p:cNvCxnSpPr>
              <a:stCxn id="31" idx="4"/>
              <a:endCxn id="36" idx="0"/>
            </p:cNvCxnSpPr>
            <p:nvPr/>
          </p:nvCxnSpPr>
          <p:spPr>
            <a:xfrm>
              <a:off x="5924824" y="2462389"/>
              <a:ext cx="0" cy="533400"/>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41BCE283-FAD5-429F-A421-15728692A264}"/>
                </a:ext>
              </a:extLst>
            </p:cNvPr>
            <p:cNvCxnSpPr>
              <a:stCxn id="7" idx="3"/>
              <a:endCxn id="35" idx="7"/>
            </p:cNvCxnSpPr>
            <p:nvPr/>
          </p:nvCxnSpPr>
          <p:spPr>
            <a:xfrm flipH="1">
              <a:off x="5091246" y="2809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E78A645-A82F-4915-A4B0-C655055B08A9}"/>
                </a:ext>
              </a:extLst>
            </p:cNvPr>
            <p:cNvCxnSpPr>
              <a:stCxn id="29" idx="3"/>
              <a:endCxn id="9" idx="7"/>
            </p:cNvCxnSpPr>
            <p:nvPr/>
          </p:nvCxnSpPr>
          <p:spPr>
            <a:xfrm flipH="1">
              <a:off x="3567246" y="2428911"/>
              <a:ext cx="447956" cy="600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6BBF789C-6157-44F2-8315-AA48A37400AB}"/>
                </a:ext>
              </a:extLst>
            </p:cNvPr>
            <p:cNvCxnSpPr>
              <a:stCxn id="6" idx="3"/>
              <a:endCxn id="34" idx="7"/>
            </p:cNvCxnSpPr>
            <p:nvPr/>
          </p:nvCxnSpPr>
          <p:spPr>
            <a:xfrm flipH="1">
              <a:off x="4176846" y="2809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7D8FEDAC-84ED-437F-9CB1-7105197A7766}"/>
                </a:ext>
              </a:extLst>
            </p:cNvPr>
            <p:cNvCxnSpPr>
              <a:stCxn id="36" idx="5"/>
              <a:endCxn id="41" idx="1"/>
            </p:cNvCxnSpPr>
            <p:nvPr/>
          </p:nvCxnSpPr>
          <p:spPr>
            <a:xfrm>
              <a:off x="6005646" y="3190911"/>
              <a:ext cx="447956" cy="600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6295A70-31BA-40F6-9CA2-1978990581D5}"/>
                </a:ext>
              </a:extLst>
            </p:cNvPr>
            <p:cNvCxnSpPr>
              <a:stCxn id="35" idx="3"/>
              <a:endCxn id="32" idx="7"/>
            </p:cNvCxnSpPr>
            <p:nvPr/>
          </p:nvCxnSpPr>
          <p:spPr>
            <a:xfrm flipH="1">
              <a:off x="4634046" y="3190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E33D0FF-F76B-4B92-95B7-DD1429CCFBFE}"/>
                </a:ext>
              </a:extLst>
            </p:cNvPr>
            <p:cNvCxnSpPr>
              <a:stCxn id="34" idx="5"/>
              <a:endCxn id="32" idx="1"/>
            </p:cNvCxnSpPr>
            <p:nvPr/>
          </p:nvCxnSpPr>
          <p:spPr>
            <a:xfrm>
              <a:off x="4176846" y="3190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40AFAE71-0306-4E91-8170-1FFCC67A99D2}"/>
                </a:ext>
              </a:extLst>
            </p:cNvPr>
            <p:cNvCxnSpPr>
              <a:stCxn id="7" idx="4"/>
              <a:endCxn id="33" idx="0"/>
            </p:cNvCxnSpPr>
            <p:nvPr/>
          </p:nvCxnSpPr>
          <p:spPr>
            <a:xfrm>
              <a:off x="5467624" y="2843389"/>
              <a:ext cx="0" cy="533400"/>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730CC3F-1635-425B-83D7-801FE6984A1C}"/>
                </a:ext>
              </a:extLst>
            </p:cNvPr>
            <p:cNvCxnSpPr>
              <a:stCxn id="33" idx="3"/>
              <a:endCxn id="37" idx="7"/>
            </p:cNvCxnSpPr>
            <p:nvPr/>
          </p:nvCxnSpPr>
          <p:spPr>
            <a:xfrm flipH="1">
              <a:off x="5091246" y="3571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8150BA4-99EB-4DAC-AC28-5D4E897BB671}"/>
                </a:ext>
              </a:extLst>
            </p:cNvPr>
            <p:cNvCxnSpPr>
              <a:stCxn id="32" idx="5"/>
              <a:endCxn id="37" idx="1"/>
            </p:cNvCxnSpPr>
            <p:nvPr/>
          </p:nvCxnSpPr>
          <p:spPr>
            <a:xfrm>
              <a:off x="4634046" y="3571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77BB7F7B-4A64-4AE8-B7FD-AAC5F794141F}"/>
                </a:ext>
              </a:extLst>
            </p:cNvPr>
            <p:cNvCxnSpPr>
              <a:stCxn id="33" idx="5"/>
              <a:endCxn id="38" idx="1"/>
            </p:cNvCxnSpPr>
            <p:nvPr/>
          </p:nvCxnSpPr>
          <p:spPr>
            <a:xfrm>
              <a:off x="5548446" y="3571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042233C-0F6C-4473-B82F-0C21C97E5FD0}"/>
                </a:ext>
              </a:extLst>
            </p:cNvPr>
            <p:cNvCxnSpPr>
              <a:stCxn id="39" idx="3"/>
              <a:endCxn id="41" idx="7"/>
            </p:cNvCxnSpPr>
            <p:nvPr/>
          </p:nvCxnSpPr>
          <p:spPr>
            <a:xfrm flipH="1">
              <a:off x="6615246" y="3571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FEE7572D-1E88-41F3-B64E-9C7F5C7F8AD6}"/>
                </a:ext>
              </a:extLst>
            </p:cNvPr>
            <p:cNvCxnSpPr>
              <a:stCxn id="39" idx="4"/>
              <a:endCxn id="40" idx="0"/>
            </p:cNvCxnSpPr>
            <p:nvPr/>
          </p:nvCxnSpPr>
          <p:spPr>
            <a:xfrm>
              <a:off x="6991624" y="3605389"/>
              <a:ext cx="0" cy="533400"/>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150C765A-9CB3-4E14-85EA-5472E89A55F3}"/>
                </a:ext>
              </a:extLst>
            </p:cNvPr>
            <p:cNvCxnSpPr>
              <a:stCxn id="42" idx="3"/>
              <a:endCxn id="40" idx="7"/>
            </p:cNvCxnSpPr>
            <p:nvPr/>
          </p:nvCxnSpPr>
          <p:spPr>
            <a:xfrm flipH="1">
              <a:off x="7072446" y="3952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1DC86A76-9A0E-410F-B972-D3AE430245E0}"/>
                </a:ext>
              </a:extLst>
            </p:cNvPr>
            <p:cNvCxnSpPr>
              <a:stCxn id="41" idx="5"/>
              <a:endCxn id="40" idx="1"/>
            </p:cNvCxnSpPr>
            <p:nvPr/>
          </p:nvCxnSpPr>
          <p:spPr>
            <a:xfrm>
              <a:off x="6615246" y="3952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7721FA1F-AF1F-4B79-8301-ACCAC65D864C}"/>
                </a:ext>
              </a:extLst>
            </p:cNvPr>
            <p:cNvCxnSpPr>
              <a:stCxn id="29" idx="4"/>
              <a:endCxn id="34" idx="0"/>
            </p:cNvCxnSpPr>
            <p:nvPr/>
          </p:nvCxnSpPr>
          <p:spPr>
            <a:xfrm>
              <a:off x="4096024" y="2462389"/>
              <a:ext cx="0" cy="533400"/>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59EE2267-C37B-46D5-AB57-A990397195F3}"/>
                </a:ext>
              </a:extLst>
            </p:cNvPr>
            <p:cNvCxnSpPr>
              <a:stCxn id="36" idx="3"/>
              <a:endCxn id="33" idx="7"/>
            </p:cNvCxnSpPr>
            <p:nvPr/>
          </p:nvCxnSpPr>
          <p:spPr>
            <a:xfrm flipH="1">
              <a:off x="5548446" y="3190911"/>
              <a:ext cx="295556" cy="219356"/>
            </a:xfrm>
            <a:prstGeom prst="straightConnector1">
              <a:avLst/>
            </a:prstGeom>
            <a:ln w="12700">
              <a:solidFill>
                <a:srgbClr val="000000"/>
              </a:solidFill>
              <a:prstDash val="solid"/>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02985452-10D9-46C9-9239-0C291097F61C}"/>
              </a:ext>
            </a:extLst>
          </p:cNvPr>
          <p:cNvGrpSpPr/>
          <p:nvPr/>
        </p:nvGrpSpPr>
        <p:grpSpPr>
          <a:xfrm>
            <a:off x="4340531" y="1858864"/>
            <a:ext cx="3471863" cy="1657353"/>
            <a:chOff x="1524000" y="863595"/>
            <a:chExt cx="6172200" cy="2946405"/>
          </a:xfrm>
        </p:grpSpPr>
        <p:sp>
          <p:nvSpPr>
            <p:cNvPr id="66" name="Rectangle 65">
              <a:extLst>
                <a:ext uri="{FF2B5EF4-FFF2-40B4-BE49-F238E27FC236}">
                  <a16:creationId xmlns:a16="http://schemas.microsoft.com/office/drawing/2014/main" id="{5DEA615E-8F7F-47E2-AA7B-834E833C4418}"/>
                </a:ext>
              </a:extLst>
            </p:cNvPr>
            <p:cNvSpPr/>
            <p:nvPr/>
          </p:nvSpPr>
          <p:spPr>
            <a:xfrm>
              <a:off x="6400800" y="1219200"/>
              <a:ext cx="1295400" cy="2209800"/>
            </a:xfrm>
            <a:prstGeom prst="rect">
              <a:avLst/>
            </a:prstGeom>
            <a:solidFill>
              <a:schemeClr val="bg1">
                <a:alpha val="70000"/>
              </a:schemeClr>
            </a:solidFill>
            <a:ln w="19050">
              <a:solidFill>
                <a:schemeClr val="tx1">
                  <a:lumMod val="50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solidFill>
                  <a:schemeClr val="bg1"/>
                </a:solidFill>
              </a:endParaRPr>
            </a:p>
          </p:txBody>
        </p:sp>
        <p:sp>
          <p:nvSpPr>
            <p:cNvPr id="67" name="Rectangle 66">
              <a:extLst>
                <a:ext uri="{FF2B5EF4-FFF2-40B4-BE49-F238E27FC236}">
                  <a16:creationId xmlns:a16="http://schemas.microsoft.com/office/drawing/2014/main" id="{B0AD3097-18C4-436C-9F06-E16322B22A4B}"/>
                </a:ext>
              </a:extLst>
            </p:cNvPr>
            <p:cNvSpPr/>
            <p:nvPr/>
          </p:nvSpPr>
          <p:spPr>
            <a:xfrm>
              <a:off x="3962400" y="1219200"/>
              <a:ext cx="2209800" cy="1828800"/>
            </a:xfrm>
            <a:prstGeom prst="rect">
              <a:avLst/>
            </a:prstGeom>
            <a:solidFill>
              <a:schemeClr val="bg1">
                <a:alpha val="70000"/>
              </a:schemeClr>
            </a:solidFill>
            <a:ln w="19050">
              <a:solidFill>
                <a:schemeClr val="tx1">
                  <a:lumMod val="50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a:solidFill>
                  <a:schemeClr val="bg1"/>
                </a:solidFill>
              </a:endParaRPr>
            </a:p>
          </p:txBody>
        </p:sp>
        <p:sp>
          <p:nvSpPr>
            <p:cNvPr id="68" name="Rectangle 67">
              <a:extLst>
                <a:ext uri="{FF2B5EF4-FFF2-40B4-BE49-F238E27FC236}">
                  <a16:creationId xmlns:a16="http://schemas.microsoft.com/office/drawing/2014/main" id="{A492985A-4667-497B-B0AF-EA8E1E0CB4FA}"/>
                </a:ext>
              </a:extLst>
            </p:cNvPr>
            <p:cNvSpPr/>
            <p:nvPr/>
          </p:nvSpPr>
          <p:spPr>
            <a:xfrm>
              <a:off x="1524000" y="1219200"/>
              <a:ext cx="2209800" cy="2590800"/>
            </a:xfrm>
            <a:prstGeom prst="rect">
              <a:avLst/>
            </a:prstGeom>
            <a:solidFill>
              <a:schemeClr val="bg1">
                <a:alpha val="70000"/>
              </a:schemeClr>
            </a:solidFill>
            <a:ln w="19050">
              <a:solidFill>
                <a:schemeClr val="tx1">
                  <a:lumMod val="50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a:solidFill>
                  <a:schemeClr val="bg1"/>
                </a:solidFill>
              </a:endParaRPr>
            </a:p>
          </p:txBody>
        </p:sp>
        <p:sp>
          <p:nvSpPr>
            <p:cNvPr id="69" name="Oval 68">
              <a:extLst>
                <a:ext uri="{FF2B5EF4-FFF2-40B4-BE49-F238E27FC236}">
                  <a16:creationId xmlns:a16="http://schemas.microsoft.com/office/drawing/2014/main" id="{70BF405B-DD46-492E-8CA8-B281318EB8D6}"/>
                </a:ext>
              </a:extLst>
            </p:cNvPr>
            <p:cNvSpPr/>
            <p:nvPr/>
          </p:nvSpPr>
          <p:spPr>
            <a:xfrm>
              <a:off x="2971800" y="1260144"/>
              <a:ext cx="228600" cy="228600"/>
            </a:xfrm>
            <a:prstGeom prst="ellipse">
              <a:avLst/>
            </a:prstGeom>
            <a:solidFill>
              <a:schemeClr val="bg1"/>
            </a:solidFill>
            <a:ln w="12700">
              <a:solidFill>
                <a:srgbClr val="FF0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A</a:t>
              </a:r>
            </a:p>
          </p:txBody>
        </p:sp>
        <p:sp>
          <p:nvSpPr>
            <p:cNvPr id="70" name="Oval 69">
              <a:extLst>
                <a:ext uri="{FF2B5EF4-FFF2-40B4-BE49-F238E27FC236}">
                  <a16:creationId xmlns:a16="http://schemas.microsoft.com/office/drawing/2014/main" id="{1909F052-EC98-43CA-AF3E-69F9E60A0A50}"/>
                </a:ext>
              </a:extLst>
            </p:cNvPr>
            <p:cNvSpPr/>
            <p:nvPr/>
          </p:nvSpPr>
          <p:spPr>
            <a:xfrm>
              <a:off x="4495800" y="1641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N</a:t>
              </a:r>
            </a:p>
          </p:txBody>
        </p:sp>
        <p:sp>
          <p:nvSpPr>
            <p:cNvPr id="71" name="Oval 70">
              <a:extLst>
                <a:ext uri="{FF2B5EF4-FFF2-40B4-BE49-F238E27FC236}">
                  <a16:creationId xmlns:a16="http://schemas.microsoft.com/office/drawing/2014/main" id="{8DAA3D61-32EA-4C53-9732-8EDD8DAA5B24}"/>
                </a:ext>
              </a:extLst>
            </p:cNvPr>
            <p:cNvSpPr/>
            <p:nvPr/>
          </p:nvSpPr>
          <p:spPr>
            <a:xfrm>
              <a:off x="5410200" y="1641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O</a:t>
              </a:r>
            </a:p>
          </p:txBody>
        </p:sp>
        <p:sp>
          <p:nvSpPr>
            <p:cNvPr id="72" name="Oval 71">
              <a:extLst>
                <a:ext uri="{FF2B5EF4-FFF2-40B4-BE49-F238E27FC236}">
                  <a16:creationId xmlns:a16="http://schemas.microsoft.com/office/drawing/2014/main" id="{96EAEEDE-1D0D-456E-AD8D-4E652698AB40}"/>
                </a:ext>
              </a:extLst>
            </p:cNvPr>
            <p:cNvSpPr/>
            <p:nvPr/>
          </p:nvSpPr>
          <p:spPr>
            <a:xfrm>
              <a:off x="2514600" y="2022144"/>
              <a:ext cx="228600" cy="228600"/>
            </a:xfrm>
            <a:prstGeom prst="ellipse">
              <a:avLst/>
            </a:prstGeom>
            <a:solidFill>
              <a:schemeClr val="bg1"/>
            </a:solidFill>
            <a:ln w="12700">
              <a:solidFill>
                <a:srgbClr val="FF0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B</a:t>
              </a:r>
            </a:p>
          </p:txBody>
        </p:sp>
        <p:sp>
          <p:nvSpPr>
            <p:cNvPr id="73" name="Oval 72">
              <a:extLst>
                <a:ext uri="{FF2B5EF4-FFF2-40B4-BE49-F238E27FC236}">
                  <a16:creationId xmlns:a16="http://schemas.microsoft.com/office/drawing/2014/main" id="{7E21466B-0A0B-464D-9271-C345E9992D68}"/>
                </a:ext>
              </a:extLst>
            </p:cNvPr>
            <p:cNvSpPr/>
            <p:nvPr/>
          </p:nvSpPr>
          <p:spPr>
            <a:xfrm>
              <a:off x="3429000" y="2022144"/>
              <a:ext cx="228600" cy="228600"/>
            </a:xfrm>
            <a:prstGeom prst="ellipse">
              <a:avLst/>
            </a:prstGeom>
            <a:solidFill>
              <a:schemeClr val="bg1"/>
            </a:solidFill>
            <a:ln w="12700">
              <a:solidFill>
                <a:srgbClr val="FF0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C</a:t>
              </a:r>
            </a:p>
          </p:txBody>
        </p:sp>
        <p:sp>
          <p:nvSpPr>
            <p:cNvPr id="74" name="Oval 73">
              <a:extLst>
                <a:ext uri="{FF2B5EF4-FFF2-40B4-BE49-F238E27FC236}">
                  <a16:creationId xmlns:a16="http://schemas.microsoft.com/office/drawing/2014/main" id="{C545FFE8-FEC1-4ED4-A0B7-FA79B9DF3F48}"/>
                </a:ext>
              </a:extLst>
            </p:cNvPr>
            <p:cNvSpPr/>
            <p:nvPr/>
          </p:nvSpPr>
          <p:spPr>
            <a:xfrm>
              <a:off x="2971800" y="2403144"/>
              <a:ext cx="228600" cy="228600"/>
            </a:xfrm>
            <a:prstGeom prst="ellipse">
              <a:avLst/>
            </a:prstGeom>
            <a:solidFill>
              <a:schemeClr val="bg1"/>
            </a:solidFill>
            <a:ln w="12700">
              <a:solidFill>
                <a:srgbClr val="FF0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D</a:t>
              </a:r>
            </a:p>
          </p:txBody>
        </p:sp>
        <p:sp>
          <p:nvSpPr>
            <p:cNvPr id="75" name="Oval 74">
              <a:extLst>
                <a:ext uri="{FF2B5EF4-FFF2-40B4-BE49-F238E27FC236}">
                  <a16:creationId xmlns:a16="http://schemas.microsoft.com/office/drawing/2014/main" id="{D93B5FF3-4F02-4442-A484-9CCCA04CD545}"/>
                </a:ext>
              </a:extLst>
            </p:cNvPr>
            <p:cNvSpPr/>
            <p:nvPr/>
          </p:nvSpPr>
          <p:spPr>
            <a:xfrm>
              <a:off x="1600200" y="2784144"/>
              <a:ext cx="228600" cy="228600"/>
            </a:xfrm>
            <a:prstGeom prst="ellipse">
              <a:avLst/>
            </a:prstGeom>
            <a:solidFill>
              <a:schemeClr val="bg1"/>
            </a:solidFill>
            <a:ln w="12700">
              <a:solidFill>
                <a:srgbClr val="FF0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E</a:t>
              </a:r>
            </a:p>
          </p:txBody>
        </p:sp>
        <p:sp>
          <p:nvSpPr>
            <p:cNvPr id="76" name="Oval 75">
              <a:extLst>
                <a:ext uri="{FF2B5EF4-FFF2-40B4-BE49-F238E27FC236}">
                  <a16:creationId xmlns:a16="http://schemas.microsoft.com/office/drawing/2014/main" id="{843D551F-D39F-496F-B451-1BC43A504784}"/>
                </a:ext>
              </a:extLst>
            </p:cNvPr>
            <p:cNvSpPr/>
            <p:nvPr/>
          </p:nvSpPr>
          <p:spPr>
            <a:xfrm>
              <a:off x="2514600" y="2784144"/>
              <a:ext cx="228600" cy="228600"/>
            </a:xfrm>
            <a:prstGeom prst="ellipse">
              <a:avLst/>
            </a:prstGeom>
            <a:solidFill>
              <a:schemeClr val="bg1"/>
            </a:solidFill>
            <a:ln w="12700">
              <a:solidFill>
                <a:srgbClr val="FF0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F</a:t>
              </a:r>
            </a:p>
          </p:txBody>
        </p:sp>
        <p:sp>
          <p:nvSpPr>
            <p:cNvPr id="77" name="Oval 76">
              <a:extLst>
                <a:ext uri="{FF2B5EF4-FFF2-40B4-BE49-F238E27FC236}">
                  <a16:creationId xmlns:a16="http://schemas.microsoft.com/office/drawing/2014/main" id="{E75E572D-5621-420C-B320-A9504189CB97}"/>
                </a:ext>
              </a:extLst>
            </p:cNvPr>
            <p:cNvSpPr/>
            <p:nvPr/>
          </p:nvSpPr>
          <p:spPr>
            <a:xfrm>
              <a:off x="3429000" y="2784144"/>
              <a:ext cx="228600" cy="228600"/>
            </a:xfrm>
            <a:prstGeom prst="ellipse">
              <a:avLst/>
            </a:prstGeom>
            <a:solidFill>
              <a:schemeClr val="bg1"/>
            </a:solidFill>
            <a:ln w="12700">
              <a:solidFill>
                <a:srgbClr val="FF0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G</a:t>
              </a:r>
            </a:p>
          </p:txBody>
        </p:sp>
        <p:sp>
          <p:nvSpPr>
            <p:cNvPr id="78" name="Oval 77">
              <a:extLst>
                <a:ext uri="{FF2B5EF4-FFF2-40B4-BE49-F238E27FC236}">
                  <a16:creationId xmlns:a16="http://schemas.microsoft.com/office/drawing/2014/main" id="{618B66F9-A1AE-49F0-B90C-72428B336A8D}"/>
                </a:ext>
              </a:extLst>
            </p:cNvPr>
            <p:cNvSpPr/>
            <p:nvPr/>
          </p:nvSpPr>
          <p:spPr>
            <a:xfrm>
              <a:off x="2057400" y="3165144"/>
              <a:ext cx="228600" cy="228600"/>
            </a:xfrm>
            <a:prstGeom prst="ellipse">
              <a:avLst/>
            </a:prstGeom>
            <a:solidFill>
              <a:schemeClr val="bg1"/>
            </a:solidFill>
            <a:ln w="12700">
              <a:solidFill>
                <a:srgbClr val="FF0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H</a:t>
              </a:r>
            </a:p>
          </p:txBody>
        </p:sp>
        <p:sp>
          <p:nvSpPr>
            <p:cNvPr id="79" name="Oval 78">
              <a:extLst>
                <a:ext uri="{FF2B5EF4-FFF2-40B4-BE49-F238E27FC236}">
                  <a16:creationId xmlns:a16="http://schemas.microsoft.com/office/drawing/2014/main" id="{988A8018-3445-4BE5-9B42-8CD01A6282E4}"/>
                </a:ext>
              </a:extLst>
            </p:cNvPr>
            <p:cNvSpPr/>
            <p:nvPr/>
          </p:nvSpPr>
          <p:spPr>
            <a:xfrm>
              <a:off x="2971800" y="3165144"/>
              <a:ext cx="228600" cy="228600"/>
            </a:xfrm>
            <a:prstGeom prst="ellipse">
              <a:avLst/>
            </a:prstGeom>
            <a:solidFill>
              <a:schemeClr val="bg1"/>
            </a:solidFill>
            <a:ln w="12700">
              <a:solidFill>
                <a:srgbClr val="FF0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I</a:t>
              </a:r>
            </a:p>
          </p:txBody>
        </p:sp>
        <p:sp>
          <p:nvSpPr>
            <p:cNvPr id="80" name="Oval 79">
              <a:extLst>
                <a:ext uri="{FF2B5EF4-FFF2-40B4-BE49-F238E27FC236}">
                  <a16:creationId xmlns:a16="http://schemas.microsoft.com/office/drawing/2014/main" id="{2983149C-D809-46BA-9C9E-D186A1FBF07B}"/>
                </a:ext>
              </a:extLst>
            </p:cNvPr>
            <p:cNvSpPr/>
            <p:nvPr/>
          </p:nvSpPr>
          <p:spPr>
            <a:xfrm>
              <a:off x="2514600" y="3546144"/>
              <a:ext cx="228600" cy="228600"/>
            </a:xfrm>
            <a:prstGeom prst="ellipse">
              <a:avLst/>
            </a:prstGeom>
            <a:solidFill>
              <a:schemeClr val="bg1"/>
            </a:solidFill>
            <a:ln w="12700">
              <a:solidFill>
                <a:srgbClr val="FF0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J</a:t>
              </a:r>
            </a:p>
          </p:txBody>
        </p:sp>
        <p:cxnSp>
          <p:nvCxnSpPr>
            <p:cNvPr id="81" name="Straight Arrow Connector 80">
              <a:extLst>
                <a:ext uri="{FF2B5EF4-FFF2-40B4-BE49-F238E27FC236}">
                  <a16:creationId xmlns:a16="http://schemas.microsoft.com/office/drawing/2014/main" id="{DE3A201C-8E80-4FCF-A042-AB557A85E4B5}"/>
                </a:ext>
              </a:extLst>
            </p:cNvPr>
            <p:cNvCxnSpPr>
              <a:stCxn id="69" idx="3"/>
              <a:endCxn id="72" idx="7"/>
            </p:cNvCxnSpPr>
            <p:nvPr/>
          </p:nvCxnSpPr>
          <p:spPr>
            <a:xfrm flipH="1">
              <a:off x="2709722" y="1455266"/>
              <a:ext cx="295556" cy="600356"/>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F22F80D8-0878-4FB1-99D9-6C28D03B6A6E}"/>
                </a:ext>
              </a:extLst>
            </p:cNvPr>
            <p:cNvCxnSpPr>
              <a:stCxn id="69" idx="5"/>
              <a:endCxn id="73" idx="1"/>
            </p:cNvCxnSpPr>
            <p:nvPr/>
          </p:nvCxnSpPr>
          <p:spPr>
            <a:xfrm>
              <a:off x="3166922" y="1455266"/>
              <a:ext cx="295556" cy="600356"/>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29A3BCC4-1B73-42D4-8049-45F1C5DCE823}"/>
                </a:ext>
              </a:extLst>
            </p:cNvPr>
            <p:cNvCxnSpPr>
              <a:stCxn id="69" idx="4"/>
              <a:endCxn id="74" idx="0"/>
            </p:cNvCxnSpPr>
            <p:nvPr/>
          </p:nvCxnSpPr>
          <p:spPr>
            <a:xfrm>
              <a:off x="3086100" y="1488744"/>
              <a:ext cx="0" cy="914400"/>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B3875192-0F19-416D-AC0F-3453C9175DF4}"/>
                </a:ext>
              </a:extLst>
            </p:cNvPr>
            <p:cNvCxnSpPr>
              <a:stCxn id="72" idx="4"/>
              <a:endCxn id="76" idx="0"/>
            </p:cNvCxnSpPr>
            <p:nvPr/>
          </p:nvCxnSpPr>
          <p:spPr>
            <a:xfrm>
              <a:off x="2628900" y="2250744"/>
              <a:ext cx="0" cy="533400"/>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42D6061F-5943-4B7A-B468-CEC38EC93756}"/>
                </a:ext>
              </a:extLst>
            </p:cNvPr>
            <p:cNvCxnSpPr>
              <a:stCxn id="74" idx="4"/>
              <a:endCxn id="79" idx="0"/>
            </p:cNvCxnSpPr>
            <p:nvPr/>
          </p:nvCxnSpPr>
          <p:spPr>
            <a:xfrm>
              <a:off x="3086100" y="2631744"/>
              <a:ext cx="0" cy="533400"/>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FDB81FE7-D177-4781-BCAD-BDA844B21BD8}"/>
                </a:ext>
              </a:extLst>
            </p:cNvPr>
            <p:cNvCxnSpPr>
              <a:stCxn id="72" idx="3"/>
              <a:endCxn id="75" idx="7"/>
            </p:cNvCxnSpPr>
            <p:nvPr/>
          </p:nvCxnSpPr>
          <p:spPr>
            <a:xfrm flipH="1">
              <a:off x="1795322" y="2217266"/>
              <a:ext cx="752756" cy="600356"/>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7427E0E1-46DE-4445-96C2-FA28AAC9255C}"/>
                </a:ext>
              </a:extLst>
            </p:cNvPr>
            <p:cNvCxnSpPr>
              <a:stCxn id="76" idx="3"/>
              <a:endCxn id="78" idx="7"/>
            </p:cNvCxnSpPr>
            <p:nvPr/>
          </p:nvCxnSpPr>
          <p:spPr>
            <a:xfrm flipH="1">
              <a:off x="2252522" y="2979266"/>
              <a:ext cx="295556" cy="219356"/>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5CFD6048-6B18-40B6-B426-4FC0D8AD2849}"/>
                </a:ext>
              </a:extLst>
            </p:cNvPr>
            <p:cNvCxnSpPr>
              <a:stCxn id="74" idx="5"/>
              <a:endCxn id="77" idx="1"/>
            </p:cNvCxnSpPr>
            <p:nvPr/>
          </p:nvCxnSpPr>
          <p:spPr>
            <a:xfrm>
              <a:off x="3166922" y="2598266"/>
              <a:ext cx="295556" cy="219356"/>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F49D70FF-95D6-49A9-AD58-DF9956FDD524}"/>
                </a:ext>
              </a:extLst>
            </p:cNvPr>
            <p:cNvCxnSpPr>
              <a:stCxn id="75" idx="5"/>
              <a:endCxn id="78" idx="1"/>
            </p:cNvCxnSpPr>
            <p:nvPr/>
          </p:nvCxnSpPr>
          <p:spPr>
            <a:xfrm>
              <a:off x="1795322" y="2979266"/>
              <a:ext cx="295556" cy="219356"/>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60F6D8C9-7BE3-4B51-BB31-E0E4F4AACB56}"/>
                </a:ext>
              </a:extLst>
            </p:cNvPr>
            <p:cNvCxnSpPr>
              <a:stCxn id="79" idx="3"/>
              <a:endCxn id="80" idx="7"/>
            </p:cNvCxnSpPr>
            <p:nvPr/>
          </p:nvCxnSpPr>
          <p:spPr>
            <a:xfrm flipH="1">
              <a:off x="2709722" y="3360266"/>
              <a:ext cx="295556" cy="219356"/>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37D4AA35-4B0E-49FD-ADCD-0D758669B4CA}"/>
                </a:ext>
              </a:extLst>
            </p:cNvPr>
            <p:cNvCxnSpPr>
              <a:stCxn id="78" idx="5"/>
              <a:endCxn id="80" idx="1"/>
            </p:cNvCxnSpPr>
            <p:nvPr/>
          </p:nvCxnSpPr>
          <p:spPr>
            <a:xfrm>
              <a:off x="2252522" y="3360266"/>
              <a:ext cx="295556" cy="219356"/>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9101AD69-B264-475F-B6A7-B0FDCEA604B0}"/>
                </a:ext>
              </a:extLst>
            </p:cNvPr>
            <p:cNvCxnSpPr>
              <a:stCxn id="73" idx="4"/>
              <a:endCxn id="77" idx="0"/>
            </p:cNvCxnSpPr>
            <p:nvPr/>
          </p:nvCxnSpPr>
          <p:spPr>
            <a:xfrm>
              <a:off x="3543300" y="2250744"/>
              <a:ext cx="0" cy="533400"/>
            </a:xfrm>
            <a:prstGeom prst="straightConnector1">
              <a:avLst/>
            </a:prstGeom>
            <a:ln w="127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93" name="Oval 92">
              <a:extLst>
                <a:ext uri="{FF2B5EF4-FFF2-40B4-BE49-F238E27FC236}">
                  <a16:creationId xmlns:a16="http://schemas.microsoft.com/office/drawing/2014/main" id="{89E53CA5-9198-4E55-BA51-83B38B6F6798}"/>
                </a:ext>
              </a:extLst>
            </p:cNvPr>
            <p:cNvSpPr/>
            <p:nvPr/>
          </p:nvSpPr>
          <p:spPr>
            <a:xfrm>
              <a:off x="4038600" y="1260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K</a:t>
              </a:r>
            </a:p>
          </p:txBody>
        </p:sp>
        <p:sp>
          <p:nvSpPr>
            <p:cNvPr id="94" name="Oval 93">
              <a:extLst>
                <a:ext uri="{FF2B5EF4-FFF2-40B4-BE49-F238E27FC236}">
                  <a16:creationId xmlns:a16="http://schemas.microsoft.com/office/drawing/2014/main" id="{359547C4-8A9A-4475-A812-DF15F474F8E3}"/>
                </a:ext>
              </a:extLst>
            </p:cNvPr>
            <p:cNvSpPr/>
            <p:nvPr/>
          </p:nvSpPr>
          <p:spPr>
            <a:xfrm>
              <a:off x="4953000" y="1260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L</a:t>
              </a:r>
            </a:p>
          </p:txBody>
        </p:sp>
        <p:sp>
          <p:nvSpPr>
            <p:cNvPr id="95" name="Oval 94">
              <a:extLst>
                <a:ext uri="{FF2B5EF4-FFF2-40B4-BE49-F238E27FC236}">
                  <a16:creationId xmlns:a16="http://schemas.microsoft.com/office/drawing/2014/main" id="{3D614591-E531-406F-B1B2-F3505E252F6C}"/>
                </a:ext>
              </a:extLst>
            </p:cNvPr>
            <p:cNvSpPr/>
            <p:nvPr/>
          </p:nvSpPr>
          <p:spPr>
            <a:xfrm>
              <a:off x="5867400" y="1260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M</a:t>
              </a:r>
            </a:p>
          </p:txBody>
        </p:sp>
        <p:sp>
          <p:nvSpPr>
            <p:cNvPr id="96" name="Oval 95">
              <a:extLst>
                <a:ext uri="{FF2B5EF4-FFF2-40B4-BE49-F238E27FC236}">
                  <a16:creationId xmlns:a16="http://schemas.microsoft.com/office/drawing/2014/main" id="{FD3EE75C-79F6-44E4-AA7A-7270F3D909C7}"/>
                </a:ext>
              </a:extLst>
            </p:cNvPr>
            <p:cNvSpPr/>
            <p:nvPr/>
          </p:nvSpPr>
          <p:spPr>
            <a:xfrm>
              <a:off x="4495800" y="2403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S</a:t>
              </a:r>
            </a:p>
          </p:txBody>
        </p:sp>
        <p:sp>
          <p:nvSpPr>
            <p:cNvPr id="97" name="Oval 96">
              <a:extLst>
                <a:ext uri="{FF2B5EF4-FFF2-40B4-BE49-F238E27FC236}">
                  <a16:creationId xmlns:a16="http://schemas.microsoft.com/office/drawing/2014/main" id="{EF127107-C226-4A4A-BB39-00F59A4E014B}"/>
                </a:ext>
              </a:extLst>
            </p:cNvPr>
            <p:cNvSpPr/>
            <p:nvPr/>
          </p:nvSpPr>
          <p:spPr>
            <a:xfrm>
              <a:off x="5410200" y="2403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T</a:t>
              </a:r>
            </a:p>
          </p:txBody>
        </p:sp>
        <p:sp>
          <p:nvSpPr>
            <p:cNvPr id="98" name="Oval 97">
              <a:extLst>
                <a:ext uri="{FF2B5EF4-FFF2-40B4-BE49-F238E27FC236}">
                  <a16:creationId xmlns:a16="http://schemas.microsoft.com/office/drawing/2014/main" id="{D5714A19-C43B-4AC2-B8ED-A9641A3200FC}"/>
                </a:ext>
              </a:extLst>
            </p:cNvPr>
            <p:cNvSpPr/>
            <p:nvPr/>
          </p:nvSpPr>
          <p:spPr>
            <a:xfrm>
              <a:off x="4038600" y="2022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P</a:t>
              </a:r>
            </a:p>
          </p:txBody>
        </p:sp>
        <p:sp>
          <p:nvSpPr>
            <p:cNvPr id="99" name="Oval 98">
              <a:extLst>
                <a:ext uri="{FF2B5EF4-FFF2-40B4-BE49-F238E27FC236}">
                  <a16:creationId xmlns:a16="http://schemas.microsoft.com/office/drawing/2014/main" id="{287D8BAD-A8BC-4440-9BAE-9A796CCB2EA6}"/>
                </a:ext>
              </a:extLst>
            </p:cNvPr>
            <p:cNvSpPr/>
            <p:nvPr/>
          </p:nvSpPr>
          <p:spPr>
            <a:xfrm>
              <a:off x="4953000" y="2022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Q</a:t>
              </a:r>
            </a:p>
          </p:txBody>
        </p:sp>
        <p:sp>
          <p:nvSpPr>
            <p:cNvPr id="100" name="Oval 99">
              <a:extLst>
                <a:ext uri="{FF2B5EF4-FFF2-40B4-BE49-F238E27FC236}">
                  <a16:creationId xmlns:a16="http://schemas.microsoft.com/office/drawing/2014/main" id="{0E6F9E00-74DD-483C-A377-F2228F7A75EE}"/>
                </a:ext>
              </a:extLst>
            </p:cNvPr>
            <p:cNvSpPr/>
            <p:nvPr/>
          </p:nvSpPr>
          <p:spPr>
            <a:xfrm>
              <a:off x="5867400" y="2022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R</a:t>
              </a:r>
            </a:p>
          </p:txBody>
        </p:sp>
        <p:sp>
          <p:nvSpPr>
            <p:cNvPr id="101" name="Oval 100">
              <a:extLst>
                <a:ext uri="{FF2B5EF4-FFF2-40B4-BE49-F238E27FC236}">
                  <a16:creationId xmlns:a16="http://schemas.microsoft.com/office/drawing/2014/main" id="{EC36D6F9-B96D-4554-B8D6-83D9A67816F3}"/>
                </a:ext>
              </a:extLst>
            </p:cNvPr>
            <p:cNvSpPr/>
            <p:nvPr/>
          </p:nvSpPr>
          <p:spPr>
            <a:xfrm>
              <a:off x="4953000" y="2784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U</a:t>
              </a:r>
            </a:p>
          </p:txBody>
        </p:sp>
        <p:sp>
          <p:nvSpPr>
            <p:cNvPr id="102" name="Oval 101">
              <a:extLst>
                <a:ext uri="{FF2B5EF4-FFF2-40B4-BE49-F238E27FC236}">
                  <a16:creationId xmlns:a16="http://schemas.microsoft.com/office/drawing/2014/main" id="{F95038EB-9E1F-40C9-8323-DB98EE6DF841}"/>
                </a:ext>
              </a:extLst>
            </p:cNvPr>
            <p:cNvSpPr/>
            <p:nvPr/>
          </p:nvSpPr>
          <p:spPr>
            <a:xfrm>
              <a:off x="5867400" y="2784144"/>
              <a:ext cx="228600" cy="228600"/>
            </a:xfrm>
            <a:prstGeom prst="ellipse">
              <a:avLst/>
            </a:prstGeom>
            <a:solidFill>
              <a:schemeClr val="bg1"/>
            </a:solidFill>
            <a:ln w="12700">
              <a:solidFill>
                <a:srgbClr val="008000"/>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V</a:t>
              </a:r>
            </a:p>
          </p:txBody>
        </p:sp>
        <p:sp>
          <p:nvSpPr>
            <p:cNvPr id="103" name="Oval 102">
              <a:extLst>
                <a:ext uri="{FF2B5EF4-FFF2-40B4-BE49-F238E27FC236}">
                  <a16:creationId xmlns:a16="http://schemas.microsoft.com/office/drawing/2014/main" id="{C2C34CD6-4182-4BA1-8EF5-2543B347C41A}"/>
                </a:ext>
              </a:extLst>
            </p:cNvPr>
            <p:cNvSpPr/>
            <p:nvPr/>
          </p:nvSpPr>
          <p:spPr>
            <a:xfrm>
              <a:off x="6934200" y="2403144"/>
              <a:ext cx="228600" cy="228600"/>
            </a:xfrm>
            <a:prstGeom prst="ellipse">
              <a:avLst/>
            </a:prstGeom>
            <a:solidFill>
              <a:schemeClr val="bg1"/>
            </a:solidFill>
            <a:ln w="12700">
              <a:solidFill>
                <a:srgbClr val="0000FF"/>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W</a:t>
              </a:r>
            </a:p>
          </p:txBody>
        </p:sp>
        <p:sp>
          <p:nvSpPr>
            <p:cNvPr id="104" name="Oval 103">
              <a:extLst>
                <a:ext uri="{FF2B5EF4-FFF2-40B4-BE49-F238E27FC236}">
                  <a16:creationId xmlns:a16="http://schemas.microsoft.com/office/drawing/2014/main" id="{9A433697-5413-45D4-8D6D-9FFFE0D507B7}"/>
                </a:ext>
              </a:extLst>
            </p:cNvPr>
            <p:cNvSpPr/>
            <p:nvPr/>
          </p:nvSpPr>
          <p:spPr>
            <a:xfrm>
              <a:off x="6934200" y="3165144"/>
              <a:ext cx="228600" cy="228600"/>
            </a:xfrm>
            <a:prstGeom prst="ellipse">
              <a:avLst/>
            </a:prstGeom>
            <a:solidFill>
              <a:schemeClr val="bg1"/>
            </a:solidFill>
            <a:ln w="12700">
              <a:solidFill>
                <a:srgbClr val="0000FF"/>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Z</a:t>
              </a:r>
            </a:p>
          </p:txBody>
        </p:sp>
        <p:sp>
          <p:nvSpPr>
            <p:cNvPr id="105" name="Oval 104">
              <a:extLst>
                <a:ext uri="{FF2B5EF4-FFF2-40B4-BE49-F238E27FC236}">
                  <a16:creationId xmlns:a16="http://schemas.microsoft.com/office/drawing/2014/main" id="{D2397022-0C03-4FDF-8CA1-3F082F099D0F}"/>
                </a:ext>
              </a:extLst>
            </p:cNvPr>
            <p:cNvSpPr/>
            <p:nvPr/>
          </p:nvSpPr>
          <p:spPr>
            <a:xfrm>
              <a:off x="6477000" y="2784144"/>
              <a:ext cx="228600" cy="228600"/>
            </a:xfrm>
            <a:prstGeom prst="ellipse">
              <a:avLst/>
            </a:prstGeom>
            <a:solidFill>
              <a:schemeClr val="bg1"/>
            </a:solidFill>
            <a:ln w="12700">
              <a:solidFill>
                <a:srgbClr val="0000FF"/>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X</a:t>
              </a:r>
            </a:p>
          </p:txBody>
        </p:sp>
        <p:sp>
          <p:nvSpPr>
            <p:cNvPr id="106" name="Oval 105">
              <a:extLst>
                <a:ext uri="{FF2B5EF4-FFF2-40B4-BE49-F238E27FC236}">
                  <a16:creationId xmlns:a16="http://schemas.microsoft.com/office/drawing/2014/main" id="{69C6D038-30AF-446F-B903-94122B2AC80C}"/>
                </a:ext>
              </a:extLst>
            </p:cNvPr>
            <p:cNvSpPr/>
            <p:nvPr/>
          </p:nvSpPr>
          <p:spPr>
            <a:xfrm>
              <a:off x="7391400" y="2784144"/>
              <a:ext cx="228600" cy="228600"/>
            </a:xfrm>
            <a:prstGeom prst="ellipse">
              <a:avLst/>
            </a:prstGeom>
            <a:solidFill>
              <a:schemeClr val="bg1"/>
            </a:solidFill>
            <a:ln w="12700">
              <a:solidFill>
                <a:srgbClr val="0000FF"/>
              </a:solidFill>
            </a:ln>
            <a:effectLst/>
          </p:spPr>
          <p:style>
            <a:lnRef idx="3">
              <a:schemeClr val="lt1"/>
            </a:lnRef>
            <a:fillRef idx="1">
              <a:schemeClr val="accent1"/>
            </a:fillRef>
            <a:effectRef idx="1">
              <a:schemeClr val="accent1"/>
            </a:effectRef>
            <a:fontRef idx="minor">
              <a:schemeClr val="lt1"/>
            </a:fontRef>
          </p:style>
          <p:txBody>
            <a:bodyPr lIns="0" rIns="0" rtlCol="0" anchor="ctr"/>
            <a:lstStyle/>
            <a:p>
              <a:pPr algn="ctr"/>
              <a:r>
                <a:rPr lang="en-US" sz="563" dirty="0">
                  <a:solidFill>
                    <a:schemeClr val="bg1"/>
                  </a:solidFill>
                </a:rPr>
                <a:t>Y</a:t>
              </a:r>
            </a:p>
          </p:txBody>
        </p:sp>
        <p:cxnSp>
          <p:nvCxnSpPr>
            <p:cNvPr id="107" name="Straight Arrow Connector 106">
              <a:extLst>
                <a:ext uri="{FF2B5EF4-FFF2-40B4-BE49-F238E27FC236}">
                  <a16:creationId xmlns:a16="http://schemas.microsoft.com/office/drawing/2014/main" id="{27D8916E-DBD4-4BC6-A4B1-75DE18820AF3}"/>
                </a:ext>
              </a:extLst>
            </p:cNvPr>
            <p:cNvCxnSpPr>
              <a:stCxn id="94" idx="3"/>
              <a:endCxn id="70" idx="7"/>
            </p:cNvCxnSpPr>
            <p:nvPr/>
          </p:nvCxnSpPr>
          <p:spPr>
            <a:xfrm flipH="1">
              <a:off x="4690922" y="1455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93A2A5D6-1697-4EAA-842A-B83FC6A485B9}"/>
                </a:ext>
              </a:extLst>
            </p:cNvPr>
            <p:cNvCxnSpPr>
              <a:stCxn id="93" idx="5"/>
              <a:endCxn id="70" idx="1"/>
            </p:cNvCxnSpPr>
            <p:nvPr/>
          </p:nvCxnSpPr>
          <p:spPr>
            <a:xfrm>
              <a:off x="4233722" y="1455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3EA65F1B-B902-4F79-A32A-33CDE550C325}"/>
                </a:ext>
              </a:extLst>
            </p:cNvPr>
            <p:cNvCxnSpPr>
              <a:stCxn id="94" idx="4"/>
              <a:endCxn id="99" idx="0"/>
            </p:cNvCxnSpPr>
            <p:nvPr/>
          </p:nvCxnSpPr>
          <p:spPr>
            <a:xfrm>
              <a:off x="5067300" y="1488744"/>
              <a:ext cx="0" cy="533400"/>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9349C921-4B99-46CB-9AB4-3903609EB370}"/>
                </a:ext>
              </a:extLst>
            </p:cNvPr>
            <p:cNvCxnSpPr>
              <a:stCxn id="95" idx="3"/>
              <a:endCxn id="71" idx="7"/>
            </p:cNvCxnSpPr>
            <p:nvPr/>
          </p:nvCxnSpPr>
          <p:spPr>
            <a:xfrm flipH="1">
              <a:off x="5605322" y="1455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1440FDCD-A4FB-42A5-B6C3-84AEF5EC871D}"/>
                </a:ext>
              </a:extLst>
            </p:cNvPr>
            <p:cNvCxnSpPr>
              <a:stCxn id="94" idx="5"/>
              <a:endCxn id="71" idx="1"/>
            </p:cNvCxnSpPr>
            <p:nvPr/>
          </p:nvCxnSpPr>
          <p:spPr>
            <a:xfrm>
              <a:off x="5148122" y="1455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C3947401-7139-4299-B4D3-16C97CCB5D9F}"/>
                </a:ext>
              </a:extLst>
            </p:cNvPr>
            <p:cNvCxnSpPr>
              <a:stCxn id="95" idx="4"/>
              <a:endCxn id="100" idx="0"/>
            </p:cNvCxnSpPr>
            <p:nvPr/>
          </p:nvCxnSpPr>
          <p:spPr>
            <a:xfrm>
              <a:off x="5981700" y="1488744"/>
              <a:ext cx="0" cy="533400"/>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619B5589-855B-4E97-97CA-20F756160E80}"/>
                </a:ext>
              </a:extLst>
            </p:cNvPr>
            <p:cNvCxnSpPr>
              <a:stCxn id="71" idx="3"/>
              <a:endCxn id="99" idx="7"/>
            </p:cNvCxnSpPr>
            <p:nvPr/>
          </p:nvCxnSpPr>
          <p:spPr>
            <a:xfrm flipH="1">
              <a:off x="5148122" y="1836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650498C3-9294-480D-9CE7-95F0D9CCF645}"/>
                </a:ext>
              </a:extLst>
            </p:cNvPr>
            <p:cNvCxnSpPr>
              <a:stCxn id="93" idx="3"/>
              <a:endCxn id="73" idx="7"/>
            </p:cNvCxnSpPr>
            <p:nvPr/>
          </p:nvCxnSpPr>
          <p:spPr>
            <a:xfrm flipH="1">
              <a:off x="3624122" y="1455266"/>
              <a:ext cx="447956" cy="600356"/>
            </a:xfrm>
            <a:prstGeom prst="straightConnector1">
              <a:avLst/>
            </a:prstGeom>
            <a:ln w="12700">
              <a:solidFill>
                <a:schemeClr val="tx1">
                  <a:lumMod val="50000"/>
                </a:schemeClr>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68AF9049-BEDF-475C-BE8D-DF5C4E35B0A2}"/>
                </a:ext>
              </a:extLst>
            </p:cNvPr>
            <p:cNvCxnSpPr>
              <a:stCxn id="70" idx="3"/>
              <a:endCxn id="98" idx="7"/>
            </p:cNvCxnSpPr>
            <p:nvPr/>
          </p:nvCxnSpPr>
          <p:spPr>
            <a:xfrm flipH="1">
              <a:off x="4233722" y="1836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9EE700AE-326F-4512-8998-B6C9AED3AEE7}"/>
                </a:ext>
              </a:extLst>
            </p:cNvPr>
            <p:cNvCxnSpPr>
              <a:stCxn id="100" idx="5"/>
              <a:endCxn id="105" idx="1"/>
            </p:cNvCxnSpPr>
            <p:nvPr/>
          </p:nvCxnSpPr>
          <p:spPr>
            <a:xfrm>
              <a:off x="6062522" y="2217266"/>
              <a:ext cx="447956" cy="600356"/>
            </a:xfrm>
            <a:prstGeom prst="straightConnector1">
              <a:avLst/>
            </a:prstGeom>
            <a:ln w="12700">
              <a:solidFill>
                <a:schemeClr val="tx1">
                  <a:lumMod val="50000"/>
                </a:schemeClr>
              </a:solidFill>
              <a:prstDash val="dash"/>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15FEF9DF-C7AC-4BDB-B953-91415F46DB8C}"/>
                </a:ext>
              </a:extLst>
            </p:cNvPr>
            <p:cNvCxnSpPr>
              <a:stCxn id="99" idx="3"/>
              <a:endCxn id="96" idx="7"/>
            </p:cNvCxnSpPr>
            <p:nvPr/>
          </p:nvCxnSpPr>
          <p:spPr>
            <a:xfrm flipH="1">
              <a:off x="4690922" y="2217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EEB71626-A45F-424C-A716-1C3001EC35C1}"/>
                </a:ext>
              </a:extLst>
            </p:cNvPr>
            <p:cNvCxnSpPr>
              <a:stCxn id="98" idx="5"/>
              <a:endCxn id="96" idx="1"/>
            </p:cNvCxnSpPr>
            <p:nvPr/>
          </p:nvCxnSpPr>
          <p:spPr>
            <a:xfrm>
              <a:off x="4233722" y="2217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FCC62A65-4EA1-46DF-B3DF-C24C613D72F5}"/>
                </a:ext>
              </a:extLst>
            </p:cNvPr>
            <p:cNvCxnSpPr>
              <a:stCxn id="71" idx="4"/>
              <a:endCxn id="97" idx="0"/>
            </p:cNvCxnSpPr>
            <p:nvPr/>
          </p:nvCxnSpPr>
          <p:spPr>
            <a:xfrm>
              <a:off x="5524500" y="1869744"/>
              <a:ext cx="0" cy="533400"/>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B0BD74AA-7478-4EE4-B8C4-9ED1BB233983}"/>
                </a:ext>
              </a:extLst>
            </p:cNvPr>
            <p:cNvCxnSpPr>
              <a:stCxn id="97" idx="3"/>
              <a:endCxn id="101" idx="7"/>
            </p:cNvCxnSpPr>
            <p:nvPr/>
          </p:nvCxnSpPr>
          <p:spPr>
            <a:xfrm flipH="1">
              <a:off x="5148122" y="2598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a:extLst>
                <a:ext uri="{FF2B5EF4-FFF2-40B4-BE49-F238E27FC236}">
                  <a16:creationId xmlns:a16="http://schemas.microsoft.com/office/drawing/2014/main" id="{861B44FA-8025-4A11-96AF-65199A26EA5A}"/>
                </a:ext>
              </a:extLst>
            </p:cNvPr>
            <p:cNvCxnSpPr>
              <a:stCxn id="96" idx="5"/>
              <a:endCxn id="101" idx="1"/>
            </p:cNvCxnSpPr>
            <p:nvPr/>
          </p:nvCxnSpPr>
          <p:spPr>
            <a:xfrm>
              <a:off x="4690922" y="2598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4577981E-7B09-4663-A7D0-62AA5A2D8DAD}"/>
                </a:ext>
              </a:extLst>
            </p:cNvPr>
            <p:cNvCxnSpPr>
              <a:stCxn id="97" idx="5"/>
              <a:endCxn id="102" idx="1"/>
            </p:cNvCxnSpPr>
            <p:nvPr/>
          </p:nvCxnSpPr>
          <p:spPr>
            <a:xfrm>
              <a:off x="5605322" y="2598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504AEC71-6E39-4FBA-A9AD-E10674E2B04E}"/>
                </a:ext>
              </a:extLst>
            </p:cNvPr>
            <p:cNvCxnSpPr>
              <a:stCxn id="103" idx="3"/>
              <a:endCxn id="105" idx="7"/>
            </p:cNvCxnSpPr>
            <p:nvPr/>
          </p:nvCxnSpPr>
          <p:spPr>
            <a:xfrm flipH="1">
              <a:off x="6672122" y="2598266"/>
              <a:ext cx="295556" cy="219356"/>
            </a:xfrm>
            <a:prstGeom prst="straightConnector1">
              <a:avLst/>
            </a:prstGeom>
            <a:ln w="12700">
              <a:solidFill>
                <a:srgbClr val="0000FF"/>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248867E1-F6F1-49B7-94F0-7417D07BC2AA}"/>
                </a:ext>
              </a:extLst>
            </p:cNvPr>
            <p:cNvCxnSpPr>
              <a:stCxn id="103" idx="4"/>
              <a:endCxn id="104" idx="0"/>
            </p:cNvCxnSpPr>
            <p:nvPr/>
          </p:nvCxnSpPr>
          <p:spPr>
            <a:xfrm>
              <a:off x="7048500" y="2631744"/>
              <a:ext cx="0" cy="533400"/>
            </a:xfrm>
            <a:prstGeom prst="straightConnector1">
              <a:avLst/>
            </a:prstGeom>
            <a:ln w="12700">
              <a:solidFill>
                <a:srgbClr val="0000FF"/>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563EA803-41FF-4D76-AB60-DEACCB5CE12F}"/>
                </a:ext>
              </a:extLst>
            </p:cNvPr>
            <p:cNvCxnSpPr>
              <a:stCxn id="106" idx="3"/>
              <a:endCxn id="104" idx="7"/>
            </p:cNvCxnSpPr>
            <p:nvPr/>
          </p:nvCxnSpPr>
          <p:spPr>
            <a:xfrm flipH="1">
              <a:off x="7129322" y="2979266"/>
              <a:ext cx="295556" cy="219356"/>
            </a:xfrm>
            <a:prstGeom prst="straightConnector1">
              <a:avLst/>
            </a:prstGeom>
            <a:ln w="12700">
              <a:solidFill>
                <a:srgbClr val="0000FF"/>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FD5F05A6-7B68-4F1A-A7F7-8FC14155C2BB}"/>
                </a:ext>
              </a:extLst>
            </p:cNvPr>
            <p:cNvCxnSpPr>
              <a:stCxn id="105" idx="5"/>
              <a:endCxn id="104" idx="1"/>
            </p:cNvCxnSpPr>
            <p:nvPr/>
          </p:nvCxnSpPr>
          <p:spPr>
            <a:xfrm>
              <a:off x="6672122" y="2979266"/>
              <a:ext cx="295556" cy="219356"/>
            </a:xfrm>
            <a:prstGeom prst="straightConnector1">
              <a:avLst/>
            </a:prstGeom>
            <a:ln w="12700">
              <a:solidFill>
                <a:srgbClr val="0000FF"/>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FF52CFD4-9A0B-489D-B3DC-D4362D0A12B7}"/>
                </a:ext>
              </a:extLst>
            </p:cNvPr>
            <p:cNvCxnSpPr>
              <a:stCxn id="93" idx="4"/>
              <a:endCxn id="98" idx="0"/>
            </p:cNvCxnSpPr>
            <p:nvPr/>
          </p:nvCxnSpPr>
          <p:spPr>
            <a:xfrm>
              <a:off x="4152900" y="1488744"/>
              <a:ext cx="0" cy="533400"/>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E4081638-3714-4D11-9F00-892D8F365FAD}"/>
                </a:ext>
              </a:extLst>
            </p:cNvPr>
            <p:cNvCxnSpPr>
              <a:stCxn id="100" idx="3"/>
              <a:endCxn id="97" idx="7"/>
            </p:cNvCxnSpPr>
            <p:nvPr/>
          </p:nvCxnSpPr>
          <p:spPr>
            <a:xfrm flipH="1">
              <a:off x="5605322" y="2217266"/>
              <a:ext cx="295556" cy="219356"/>
            </a:xfrm>
            <a:prstGeom prst="straightConnector1">
              <a:avLst/>
            </a:prstGeom>
            <a:ln w="12700">
              <a:solidFill>
                <a:srgbClr val="008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a16="http://schemas.microsoft.com/office/drawing/2014/main" id="{B34A5F76-8EC8-48C5-B79B-E90BB6B1E51B}"/>
                </a:ext>
              </a:extLst>
            </p:cNvPr>
            <p:cNvSpPr txBox="1"/>
            <p:nvPr/>
          </p:nvSpPr>
          <p:spPr>
            <a:xfrm>
              <a:off x="2235612" y="863595"/>
              <a:ext cx="898252" cy="333538"/>
            </a:xfrm>
            <a:prstGeom prst="rect">
              <a:avLst/>
            </a:prstGeom>
            <a:noFill/>
          </p:spPr>
          <p:txBody>
            <a:bodyPr wrap="none" rtlCol="0">
              <a:spAutoFit/>
            </a:bodyPr>
            <a:lstStyle/>
            <a:p>
              <a:r>
                <a:rPr lang="en-US" sz="619" dirty="0"/>
                <a:t>Cluster 1</a:t>
              </a:r>
            </a:p>
          </p:txBody>
        </p:sp>
        <p:sp>
          <p:nvSpPr>
            <p:cNvPr id="130" name="TextBox 129">
              <a:extLst>
                <a:ext uri="{FF2B5EF4-FFF2-40B4-BE49-F238E27FC236}">
                  <a16:creationId xmlns:a16="http://schemas.microsoft.com/office/drawing/2014/main" id="{2123B541-E069-4A2E-A6EC-0409A43D8097}"/>
                </a:ext>
              </a:extLst>
            </p:cNvPr>
            <p:cNvSpPr txBox="1"/>
            <p:nvPr/>
          </p:nvSpPr>
          <p:spPr>
            <a:xfrm>
              <a:off x="4674014" y="863595"/>
              <a:ext cx="898252" cy="333538"/>
            </a:xfrm>
            <a:prstGeom prst="rect">
              <a:avLst/>
            </a:prstGeom>
            <a:noFill/>
          </p:spPr>
          <p:txBody>
            <a:bodyPr wrap="none" rtlCol="0">
              <a:spAutoFit/>
            </a:bodyPr>
            <a:lstStyle/>
            <a:p>
              <a:r>
                <a:rPr lang="en-US" sz="619" dirty="0"/>
                <a:t>Cluster 2</a:t>
              </a:r>
            </a:p>
          </p:txBody>
        </p:sp>
        <p:sp>
          <p:nvSpPr>
            <p:cNvPr id="131" name="TextBox 130">
              <a:extLst>
                <a:ext uri="{FF2B5EF4-FFF2-40B4-BE49-F238E27FC236}">
                  <a16:creationId xmlns:a16="http://schemas.microsoft.com/office/drawing/2014/main" id="{61AD2399-4E5F-4C9A-9911-88F359EBA2C8}"/>
                </a:ext>
              </a:extLst>
            </p:cNvPr>
            <p:cNvSpPr txBox="1"/>
            <p:nvPr/>
          </p:nvSpPr>
          <p:spPr>
            <a:xfrm>
              <a:off x="6655213" y="863595"/>
              <a:ext cx="898252" cy="333538"/>
            </a:xfrm>
            <a:prstGeom prst="rect">
              <a:avLst/>
            </a:prstGeom>
            <a:noFill/>
          </p:spPr>
          <p:txBody>
            <a:bodyPr wrap="none" rtlCol="0">
              <a:spAutoFit/>
            </a:bodyPr>
            <a:lstStyle/>
            <a:p>
              <a:r>
                <a:rPr lang="en-US" sz="619" dirty="0"/>
                <a:t>Cluster 3</a:t>
              </a:r>
            </a:p>
          </p:txBody>
        </p:sp>
      </p:grpSp>
    </p:spTree>
    <p:extLst>
      <p:ext uri="{BB962C8B-B14F-4D97-AF65-F5344CB8AC3E}">
        <p14:creationId xmlns:p14="http://schemas.microsoft.com/office/powerpoint/2010/main" val="282148276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6221" y="1363028"/>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p:cNvSpPr>
            <a:spLocks noGrp="1"/>
          </p:cNvSpPr>
          <p:nvPr>
            <p:ph type="title"/>
          </p:nvPr>
        </p:nvSpPr>
        <p:spPr>
          <a:xfrm>
            <a:off x="437193" y="271472"/>
            <a:ext cx="8269613" cy="313984"/>
          </a:xfrm>
        </p:spPr>
        <p:txBody>
          <a:bodyPr/>
          <a:lstStyle/>
          <a:p>
            <a:r>
              <a:rPr lang="ru-RU" altLang="en-US" dirty="0">
                <a:latin typeface="Arial" panose="020B0604020202020204" pitchFamily="34" charset="0"/>
                <a:ea typeface="ＭＳ Ｐゴシック" panose="020B0600070205080204" pitchFamily="34" charset="-128"/>
              </a:rPr>
              <a:t>Пример модели науки и карта</a:t>
            </a:r>
            <a:endParaRPr lang="en-US" altLang="en-US" dirty="0">
              <a:latin typeface="Arial" panose="020B0604020202020204" pitchFamily="34" charset="0"/>
              <a:ea typeface="ＭＳ Ｐゴシック" panose="020B0600070205080204" pitchFamily="34" charset="-128"/>
            </a:endParaRPr>
          </a:p>
        </p:txBody>
      </p:sp>
      <p:sp>
        <p:nvSpPr>
          <p:cNvPr id="6147" name="Content Placeholder 2"/>
          <p:cNvSpPr>
            <a:spLocks noGrp="1"/>
          </p:cNvSpPr>
          <p:nvPr>
            <p:ph idx="1"/>
          </p:nvPr>
        </p:nvSpPr>
        <p:spPr>
          <a:xfrm>
            <a:off x="405766" y="858186"/>
            <a:ext cx="4434715" cy="3771900"/>
          </a:xfrm>
        </p:spPr>
        <p:txBody>
          <a:bodyPr>
            <a:normAutofit fontScale="77500" lnSpcReduction="20000"/>
          </a:bodyPr>
          <a:lstStyle/>
          <a:p>
            <a:r>
              <a:rPr lang="ru-RU" altLang="en-US" dirty="0">
                <a:ea typeface="ＭＳ Ｐゴシック" panose="020B0600070205080204" pitchFamily="34" charset="-128"/>
              </a:rPr>
              <a:t>Данные </a:t>
            </a:r>
            <a:r>
              <a:rPr lang="en-GB" altLang="en-US" dirty="0">
                <a:ea typeface="ＭＳ Ｐゴシック" panose="020B0600070205080204" pitchFamily="34" charset="-128"/>
              </a:rPr>
              <a:t>Scopus </a:t>
            </a:r>
            <a:r>
              <a:rPr lang="en-US" altLang="en-US" dirty="0">
                <a:ea typeface="ＭＳ Ｐゴシック" panose="020B0600070205080204" pitchFamily="34" charset="-128"/>
              </a:rPr>
              <a:t>1996-201</a:t>
            </a:r>
            <a:r>
              <a:rPr lang="ru-RU" altLang="en-US" dirty="0">
                <a:ea typeface="ＭＳ Ｐゴシック" panose="020B0600070205080204" pitchFamily="34" charset="-128"/>
              </a:rPr>
              <a:t>2</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582 </a:t>
            </a:r>
            <a:r>
              <a:rPr lang="ru-RU" altLang="en-US" dirty="0">
                <a:ea typeface="ＭＳ Ｐゴシック" panose="020B0600070205080204" pitchFamily="34" charset="-128"/>
              </a:rPr>
              <a:t>млн</a:t>
            </a:r>
            <a:r>
              <a:rPr lang="en-US" altLang="en-US" dirty="0">
                <a:ea typeface="ＭＳ Ｐゴシック" panose="020B0600070205080204" pitchFamily="34" charset="-128"/>
              </a:rPr>
              <a:t> </a:t>
            </a:r>
            <a:r>
              <a:rPr lang="ru-RU" altLang="en-US" dirty="0">
                <a:ea typeface="ＭＳ Ｐゴシック" panose="020B0600070205080204" pitchFamily="34" charset="-128"/>
              </a:rPr>
              <a:t>цитирующих-цитируемых пар</a:t>
            </a:r>
            <a:r>
              <a:rPr lang="en-US" altLang="en-US" dirty="0">
                <a:ea typeface="ＭＳ Ｐゴシック" panose="020B0600070205080204" pitchFamily="34" charset="-128"/>
              </a:rPr>
              <a:t>, 24.6 </a:t>
            </a:r>
            <a:r>
              <a:rPr lang="ru-RU" altLang="en-US" dirty="0">
                <a:ea typeface="ＭＳ Ｐゴシック" panose="020B0600070205080204" pitchFamily="34" charset="-128"/>
              </a:rPr>
              <a:t>млн источников </a:t>
            </a:r>
            <a:r>
              <a:rPr lang="en-US" altLang="en-US" dirty="0">
                <a:ea typeface="ＭＳ Ｐゴシック" panose="020B0600070205080204" pitchFamily="34" charset="-128"/>
              </a:rPr>
              <a:t>EID, 23.8 </a:t>
            </a:r>
            <a:r>
              <a:rPr lang="ru-RU" altLang="en-US" dirty="0">
                <a:ea typeface="ＭＳ Ｐゴシック" panose="020B0600070205080204" pitchFamily="34" charset="-128"/>
              </a:rPr>
              <a:t>млн  цитируемых не индексируемых </a:t>
            </a:r>
            <a:r>
              <a:rPr lang="en-US" altLang="en-US" dirty="0">
                <a:ea typeface="ＭＳ Ｐゴシック" panose="020B0600070205080204" pitchFamily="34" charset="-128"/>
              </a:rPr>
              <a:t>EID</a:t>
            </a:r>
          </a:p>
          <a:p>
            <a:r>
              <a:rPr lang="ru-RU" altLang="en-US" dirty="0">
                <a:ea typeface="ＭＳ Ｐゴシック" panose="020B0600070205080204" pitchFamily="34" charset="-128"/>
              </a:rPr>
              <a:t>Расчет значения связей для</a:t>
            </a:r>
            <a:r>
              <a:rPr lang="en-US" altLang="en-US" dirty="0">
                <a:ea typeface="ＭＳ Ｐゴシック" panose="020B0600070205080204" pitchFamily="34" charset="-128"/>
              </a:rPr>
              <a:t> 582 </a:t>
            </a:r>
            <a:r>
              <a:rPr lang="ru-RU" altLang="en-US" dirty="0">
                <a:ea typeface="ＭＳ Ｐゴシック" panose="020B0600070205080204" pitchFamily="34" charset="-128"/>
              </a:rPr>
              <a:t>млн пар</a:t>
            </a:r>
            <a:endParaRPr lang="en-US" altLang="en-US" dirty="0">
              <a:ea typeface="ＭＳ Ｐゴシック" panose="020B0600070205080204" pitchFamily="34" charset="-128"/>
            </a:endParaRPr>
          </a:p>
          <a:p>
            <a:r>
              <a:rPr lang="ru-RU" altLang="en-US" dirty="0">
                <a:ea typeface="ＭＳ Ｐゴシック" panose="020B0600070205080204" pitchFamily="34" charset="-128"/>
              </a:rPr>
              <a:t>Использование </a:t>
            </a:r>
            <a:r>
              <a:rPr lang="en-GB" altLang="en-US" dirty="0">
                <a:ea typeface="ＭＳ Ｐゴシック" panose="020B0600070205080204" pitchFamily="34" charset="-128"/>
              </a:rPr>
              <a:t>S</a:t>
            </a:r>
            <a:r>
              <a:rPr lang="en-US" altLang="en-US" dirty="0">
                <a:ea typeface="ＭＳ Ｐゴシック" panose="020B0600070205080204" pitchFamily="34" charset="-128"/>
              </a:rPr>
              <a:t>LM (smart local moving algorithm) </a:t>
            </a:r>
            <a:endParaRPr lang="ru-RU" altLang="en-US" dirty="0">
              <a:ea typeface="ＭＳ Ｐゴシック" panose="020B0600070205080204" pitchFamily="34" charset="-128"/>
            </a:endParaRPr>
          </a:p>
          <a:p>
            <a:r>
              <a:rPr lang="ru-RU" altLang="en-US" dirty="0">
                <a:ea typeface="ＭＳ Ｐゴシック" panose="020B0600070205080204" pitchFamily="34" charset="-128"/>
              </a:rPr>
              <a:t>Несколько кластеров с </a:t>
            </a:r>
            <a:r>
              <a:rPr lang="en-US" altLang="en-US" dirty="0">
                <a:ea typeface="ＭＳ Ｐゴシック" panose="020B0600070205080204" pitchFamily="34" charset="-128"/>
              </a:rPr>
              <a:t>&lt;50 </a:t>
            </a:r>
            <a:r>
              <a:rPr lang="ru-RU" altLang="en-US" dirty="0">
                <a:ea typeface="ＭＳ Ｐゴシック" panose="020B0600070205080204" pitchFamily="34" charset="-128"/>
              </a:rPr>
              <a:t>единицами влились в более крупные кластеры</a:t>
            </a:r>
            <a:endParaRPr lang="en-US" altLang="en-US" dirty="0">
              <a:ea typeface="ＭＳ Ｐゴシック" panose="020B0600070205080204" pitchFamily="34" charset="-128"/>
            </a:endParaRPr>
          </a:p>
          <a:p>
            <a:r>
              <a:rPr lang="ru-RU" altLang="en-US" dirty="0">
                <a:ea typeface="ＭＳ Ｐゴシック" panose="020B0600070205080204" pitchFamily="34" charset="-128"/>
              </a:rPr>
              <a:t>Работы </a:t>
            </a:r>
            <a:r>
              <a:rPr lang="en-US" altLang="en-US" dirty="0">
                <a:ea typeface="ＭＳ Ｐゴシック" panose="020B0600070205080204" pitchFamily="34" charset="-128"/>
              </a:rPr>
              <a:t>2013-201</a:t>
            </a:r>
            <a:r>
              <a:rPr lang="ru-RU" altLang="en-US" dirty="0">
                <a:ea typeface="ＭＳ Ｐゴシック" panose="020B0600070205080204" pitchFamily="34" charset="-128"/>
              </a:rPr>
              <a:t>7</a:t>
            </a:r>
            <a:r>
              <a:rPr lang="en-US" altLang="en-US" dirty="0">
                <a:ea typeface="ＭＳ Ｐゴシック" panose="020B0600070205080204" pitchFamily="34" charset="-128"/>
              </a:rPr>
              <a:t> </a:t>
            </a:r>
            <a:r>
              <a:rPr lang="ru-RU" altLang="en-US" dirty="0">
                <a:ea typeface="ＭＳ Ｐゴシック" panose="020B0600070205080204" pitchFamily="34" charset="-128"/>
              </a:rPr>
              <a:t>были дополнили существующую модель с их ссылками </a:t>
            </a:r>
            <a:r>
              <a:rPr lang="en-US" altLang="en-US" dirty="0">
                <a:ea typeface="ＭＳ Ｐゴシック" panose="020B0600070205080204" pitchFamily="34" charset="-128"/>
              </a:rPr>
              <a:t>(90% </a:t>
            </a:r>
            <a:r>
              <a:rPr lang="ru-RU" altLang="en-US" dirty="0">
                <a:ea typeface="ＭＳ Ｐゴシック" panose="020B0600070205080204" pitchFamily="34" charset="-128"/>
              </a:rPr>
              <a:t>точности</a:t>
            </a:r>
            <a:r>
              <a:rPr lang="en-US" altLang="en-US" dirty="0">
                <a:ea typeface="ＭＳ Ｐゴシック" panose="020B0600070205080204" pitchFamily="34" charset="-128"/>
              </a:rPr>
              <a:t>)</a:t>
            </a:r>
          </a:p>
          <a:p>
            <a:r>
              <a:rPr lang="ru-RU" altLang="en-US" dirty="0">
                <a:ea typeface="ＭＳ Ｐゴシック" panose="020B0600070205080204" pitchFamily="34" charset="-128"/>
              </a:rPr>
              <a:t>Результат</a:t>
            </a:r>
            <a:r>
              <a:rPr lang="en-US" altLang="en-US" dirty="0">
                <a:ea typeface="ＭＳ Ｐゴシック" panose="020B0600070205080204" pitchFamily="34" charset="-128"/>
              </a:rPr>
              <a:t> – 9</a:t>
            </a:r>
            <a:r>
              <a:rPr lang="ru-RU" altLang="en-US" dirty="0">
                <a:ea typeface="ＭＳ Ｐゴシック" panose="020B0600070205080204" pitchFamily="34" charset="-128"/>
              </a:rPr>
              <a:t>6 тыс кластеров </a:t>
            </a:r>
            <a:r>
              <a:rPr lang="en-US" altLang="en-US" dirty="0">
                <a:ea typeface="ＭＳ Ｐゴシック" panose="020B0600070205080204" pitchFamily="34" charset="-128"/>
              </a:rPr>
              <a:t>(</a:t>
            </a:r>
            <a:r>
              <a:rPr lang="ru-RU" altLang="en-US" dirty="0">
                <a:ea typeface="ＭＳ Ｐゴシック" panose="020B0600070205080204" pitchFamily="34" charset="-128"/>
              </a:rPr>
              <a:t>научных тем</a:t>
            </a:r>
            <a:r>
              <a:rPr lang="en-US" altLang="en-US" dirty="0">
                <a:ea typeface="ＭＳ Ｐゴシック" panose="020B0600070205080204" pitchFamily="34" charset="-128"/>
              </a:rPr>
              <a:t>)</a:t>
            </a:r>
            <a:endParaRPr lang="ru-RU" altLang="en-US" dirty="0">
              <a:ea typeface="ＭＳ Ｐゴシック" panose="020B0600070205080204" pitchFamily="34" charset="-128"/>
            </a:endParaRPr>
          </a:p>
          <a:p>
            <a:r>
              <a:rPr lang="ru-RU" altLang="en-US" dirty="0">
                <a:ea typeface="ＭＳ Ｐゴシック" panose="020B0600070205080204" pitchFamily="34" charset="-128"/>
              </a:rPr>
              <a:t>Нет необходимости в построении новой модели каждый год</a:t>
            </a:r>
            <a:endParaRPr lang="en-US" altLang="en-US" dirty="0">
              <a:ea typeface="ＭＳ Ｐゴシック" panose="020B0600070205080204" pitchFamily="34" charset="-128"/>
            </a:endParaRPr>
          </a:p>
          <a:p>
            <a:r>
              <a:rPr lang="ru-RU" altLang="en-US" dirty="0">
                <a:ea typeface="ＭＳ Ｐゴシック" panose="020B0600070205080204" pitchFamily="34" charset="-128"/>
              </a:rPr>
              <a:t>Такая стабильность приветствуется пользователями</a:t>
            </a:r>
            <a:endParaRPr lang="en-US" altLang="en-US" dirty="0">
              <a:ea typeface="ＭＳ Ｐゴシック" panose="020B0600070205080204" pitchFamily="34" charset="-128"/>
            </a:endParaRPr>
          </a:p>
          <a:p>
            <a:pPr marL="65150" indent="0">
              <a:buNone/>
            </a:pPr>
            <a:endParaRPr lang="en-US" altLang="en-US" dirty="0">
              <a:ea typeface="ＭＳ Ｐゴシック" panose="020B0600070205080204" pitchFamily="34" charset="-128"/>
            </a:endParaRPr>
          </a:p>
        </p:txBody>
      </p:sp>
      <p:sp>
        <p:nvSpPr>
          <p:cNvPr id="6" name="TextBox 5">
            <a:extLst>
              <a:ext uri="{FF2B5EF4-FFF2-40B4-BE49-F238E27FC236}">
                <a16:creationId xmlns:a16="http://schemas.microsoft.com/office/drawing/2014/main" id="{7A9EDE62-C212-46AA-B194-4C30C8FA9A68}"/>
              </a:ext>
            </a:extLst>
          </p:cNvPr>
          <p:cNvSpPr txBox="1"/>
          <p:nvPr/>
        </p:nvSpPr>
        <p:spPr>
          <a:xfrm>
            <a:off x="4891916" y="3934778"/>
            <a:ext cx="2674620" cy="265586"/>
          </a:xfrm>
          <a:prstGeom prst="rect">
            <a:avLst/>
          </a:prstGeom>
          <a:noFill/>
        </p:spPr>
        <p:txBody>
          <a:bodyPr wrap="square" rtlCol="0">
            <a:spAutoFit/>
          </a:bodyPr>
          <a:lstStyle/>
          <a:p>
            <a:pPr algn="r"/>
            <a:r>
              <a:rPr lang="en-US" sz="563" dirty="0">
                <a:solidFill>
                  <a:srgbClr val="0070C0"/>
                </a:solidFill>
                <a:latin typeface="Arial Narrow" panose="020B0606020202030204" pitchFamily="34" charset="0"/>
              </a:rPr>
              <a:t>Klavans, R. and K.W. Boyack, Research portfolio analysis and topic prominence. Journal of </a:t>
            </a:r>
            <a:r>
              <a:rPr lang="en-US" sz="563" dirty="0" err="1">
                <a:solidFill>
                  <a:srgbClr val="0070C0"/>
                </a:solidFill>
                <a:latin typeface="Arial Narrow" panose="020B0606020202030204" pitchFamily="34" charset="0"/>
              </a:rPr>
              <a:t>Informetrics</a:t>
            </a:r>
            <a:r>
              <a:rPr lang="en-US" sz="563" dirty="0">
                <a:solidFill>
                  <a:srgbClr val="0070C0"/>
                </a:solidFill>
                <a:latin typeface="Arial Narrow" panose="020B0606020202030204" pitchFamily="34" charset="0"/>
              </a:rPr>
              <a:t>, 2017 (under review).</a:t>
            </a:r>
          </a:p>
        </p:txBody>
      </p:sp>
    </p:spTree>
    <p:extLst>
      <p:ext uri="{BB962C8B-B14F-4D97-AF65-F5344CB8AC3E}">
        <p14:creationId xmlns:p14="http://schemas.microsoft.com/office/powerpoint/2010/main" val="1280241683"/>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ru-RU" altLang="en-US" dirty="0"/>
              <a:t>Характеристика темы – </a:t>
            </a:r>
            <a:r>
              <a:rPr lang="en-GB" altLang="en-US" dirty="0"/>
              <a:t>t</a:t>
            </a:r>
            <a:r>
              <a:rPr lang="en-US" altLang="en-US" dirty="0" err="1"/>
              <a:t>opic</a:t>
            </a:r>
            <a:r>
              <a:rPr lang="en-US" altLang="en-US" dirty="0"/>
              <a:t> prominence</a:t>
            </a:r>
          </a:p>
        </p:txBody>
      </p:sp>
      <p:sp>
        <p:nvSpPr>
          <p:cNvPr id="12291" name="Content Placeholder 2"/>
          <p:cNvSpPr>
            <a:spLocks noGrp="1"/>
          </p:cNvSpPr>
          <p:nvPr>
            <p:ph idx="1"/>
          </p:nvPr>
        </p:nvSpPr>
        <p:spPr/>
        <p:txBody>
          <a:bodyPr>
            <a:normAutofit/>
          </a:bodyPr>
          <a:lstStyle/>
          <a:p>
            <a:r>
              <a:rPr lang="ru-RU" altLang="en-US" dirty="0"/>
              <a:t>Составной показатель</a:t>
            </a:r>
            <a:endParaRPr lang="en-US" altLang="en-US" dirty="0"/>
          </a:p>
          <a:p>
            <a:r>
              <a:rPr lang="ru-RU" altLang="en-US" dirty="0"/>
              <a:t>Рассматриваемые параметры</a:t>
            </a:r>
            <a:endParaRPr lang="en-US" altLang="en-US" dirty="0"/>
          </a:p>
          <a:p>
            <a:pPr lvl="1"/>
            <a:r>
              <a:rPr lang="ru-RU" altLang="en-US" dirty="0">
                <a:solidFill>
                  <a:srgbClr val="FF0000"/>
                </a:solidFill>
              </a:rPr>
              <a:t>Количество ссылок </a:t>
            </a:r>
            <a:r>
              <a:rPr lang="en-US" altLang="en-US" dirty="0"/>
              <a:t> </a:t>
            </a:r>
            <a:r>
              <a:rPr lang="ru-RU" altLang="en-US" dirty="0"/>
              <a:t>в году</a:t>
            </a:r>
            <a:r>
              <a:rPr lang="en-US" altLang="en-US" dirty="0"/>
              <a:t> n </a:t>
            </a:r>
            <a:r>
              <a:rPr lang="ru-RU" altLang="en-US" dirty="0"/>
              <a:t>на статью опубликованную в году </a:t>
            </a:r>
            <a:r>
              <a:rPr lang="en-US" altLang="en-US" dirty="0"/>
              <a:t>n </a:t>
            </a:r>
            <a:r>
              <a:rPr lang="ru-RU" altLang="en-US" dirty="0"/>
              <a:t>и</a:t>
            </a:r>
            <a:r>
              <a:rPr lang="en-US" altLang="en-US" dirty="0"/>
              <a:t> n-1 </a:t>
            </a:r>
          </a:p>
          <a:p>
            <a:pPr lvl="1"/>
            <a:r>
              <a:rPr lang="en-US" altLang="en-US" dirty="0">
                <a:solidFill>
                  <a:srgbClr val="FF0000"/>
                </a:solidFill>
              </a:rPr>
              <a:t>Scopus </a:t>
            </a:r>
            <a:r>
              <a:rPr lang="ru-RU" altLang="en-US" dirty="0">
                <a:solidFill>
                  <a:srgbClr val="FF0000"/>
                </a:solidFill>
              </a:rPr>
              <a:t>Просмотры (</a:t>
            </a:r>
            <a:r>
              <a:rPr lang="en-US" altLang="en-US" dirty="0">
                <a:solidFill>
                  <a:srgbClr val="FF0000"/>
                </a:solidFill>
              </a:rPr>
              <a:t>Views Count</a:t>
            </a:r>
            <a:r>
              <a:rPr lang="ru-RU" altLang="en-US" dirty="0">
                <a:solidFill>
                  <a:srgbClr val="FF0000"/>
                </a:solidFill>
              </a:rPr>
              <a:t>)</a:t>
            </a:r>
            <a:r>
              <a:rPr lang="en-US" altLang="en-US" dirty="0"/>
              <a:t> </a:t>
            </a:r>
            <a:r>
              <a:rPr lang="ru-RU" altLang="en-US" dirty="0"/>
              <a:t>в году</a:t>
            </a:r>
            <a:r>
              <a:rPr lang="en-US" altLang="en-US" dirty="0"/>
              <a:t> n </a:t>
            </a:r>
            <a:r>
              <a:rPr lang="ru-RU" altLang="en-US" dirty="0"/>
              <a:t>на статью опубликованную в году </a:t>
            </a:r>
            <a:r>
              <a:rPr lang="en-US" altLang="en-US" dirty="0"/>
              <a:t>n </a:t>
            </a:r>
            <a:r>
              <a:rPr lang="ru-RU" altLang="en-US" dirty="0"/>
              <a:t>и</a:t>
            </a:r>
            <a:r>
              <a:rPr lang="en-US" altLang="en-US" dirty="0"/>
              <a:t> n-1</a:t>
            </a:r>
          </a:p>
          <a:p>
            <a:pPr lvl="1"/>
            <a:r>
              <a:rPr lang="ru-RU" altLang="en-US" dirty="0"/>
              <a:t>Средний</a:t>
            </a:r>
            <a:r>
              <a:rPr lang="en-US" altLang="en-US" dirty="0"/>
              <a:t> </a:t>
            </a:r>
            <a:r>
              <a:rPr lang="en-US" altLang="en-US" dirty="0" err="1">
                <a:solidFill>
                  <a:srgbClr val="FF0000"/>
                </a:solidFill>
              </a:rPr>
              <a:t>CiteScore</a:t>
            </a:r>
            <a:r>
              <a:rPr lang="en-US" altLang="en-US" dirty="0"/>
              <a:t> </a:t>
            </a:r>
            <a:r>
              <a:rPr lang="ru-RU" altLang="en-US" dirty="0"/>
              <a:t>для года </a:t>
            </a:r>
            <a:r>
              <a:rPr lang="en-US" altLang="en-US" dirty="0"/>
              <a:t>n</a:t>
            </a:r>
          </a:p>
          <a:p>
            <a:pPr lvl="1"/>
            <a:endParaRPr lang="en-GB" altLang="en-US" dirty="0"/>
          </a:p>
          <a:p>
            <a:pPr lvl="1"/>
            <a:endParaRPr lang="en-US" altLang="en-US" dirty="0"/>
          </a:p>
          <a:p>
            <a:pPr marL="342892" lvl="1" indent="0">
              <a:buNone/>
            </a:pPr>
            <a:r>
              <a:rPr lang="ru-RU" i="1" dirty="0"/>
              <a:t>Формула</a:t>
            </a:r>
            <a:r>
              <a:rPr lang="en-GB" i="1" dirty="0"/>
              <a:t> Prominence: </a:t>
            </a:r>
            <a:r>
              <a:rPr lang="ru-RU" i="1" dirty="0"/>
              <a:t> </a:t>
            </a:r>
            <a:r>
              <a:rPr lang="en-GB" i="1" dirty="0" err="1"/>
              <a:t>P</a:t>
            </a:r>
            <a:r>
              <a:rPr lang="en-GB" i="1" baseline="-25000" dirty="0" err="1"/>
              <a:t>j</a:t>
            </a:r>
            <a:r>
              <a:rPr lang="en-GB" i="1" dirty="0"/>
              <a:t> = 0.495 (</a:t>
            </a:r>
            <a:r>
              <a:rPr lang="en-GB" i="1" dirty="0" err="1"/>
              <a:t>C</a:t>
            </a:r>
            <a:r>
              <a:rPr lang="en-GB" i="1" baseline="-25000" dirty="0" err="1"/>
              <a:t>j</a:t>
            </a:r>
            <a:r>
              <a:rPr lang="en-GB" i="1" dirty="0"/>
              <a:t> – mean(</a:t>
            </a:r>
            <a:r>
              <a:rPr lang="en-GB" i="1" dirty="0" err="1"/>
              <a:t>C</a:t>
            </a:r>
            <a:r>
              <a:rPr lang="en-GB" i="1" baseline="-25000" dirty="0" err="1"/>
              <a:t>j</a:t>
            </a:r>
            <a:r>
              <a:rPr lang="en-GB" i="1" dirty="0"/>
              <a:t>))/</a:t>
            </a:r>
            <a:r>
              <a:rPr lang="en-GB" i="1" dirty="0" err="1"/>
              <a:t>stdev</a:t>
            </a:r>
            <a:r>
              <a:rPr lang="en-GB" i="1" dirty="0"/>
              <a:t>(</a:t>
            </a:r>
            <a:r>
              <a:rPr lang="en-GB" i="1" dirty="0" err="1"/>
              <a:t>C</a:t>
            </a:r>
            <a:r>
              <a:rPr lang="en-GB" i="1" baseline="-25000" dirty="0" err="1"/>
              <a:t>j</a:t>
            </a:r>
            <a:r>
              <a:rPr lang="en-GB" i="1" dirty="0"/>
              <a:t>) + 0.391 (</a:t>
            </a:r>
            <a:r>
              <a:rPr lang="en-GB" i="1" dirty="0" err="1"/>
              <a:t>V</a:t>
            </a:r>
            <a:r>
              <a:rPr lang="en-GB" i="1" baseline="-25000" dirty="0" err="1"/>
              <a:t>j</a:t>
            </a:r>
            <a:r>
              <a:rPr lang="en-GB" i="1" dirty="0"/>
              <a:t> – mean(</a:t>
            </a:r>
            <a:r>
              <a:rPr lang="en-GB" i="1" dirty="0" err="1"/>
              <a:t>V</a:t>
            </a:r>
            <a:r>
              <a:rPr lang="en-GB" i="1" baseline="-25000" dirty="0" err="1"/>
              <a:t>j</a:t>
            </a:r>
            <a:r>
              <a:rPr lang="en-GB" i="1" dirty="0"/>
              <a:t>))/</a:t>
            </a:r>
            <a:r>
              <a:rPr lang="en-GB" i="1" dirty="0" err="1"/>
              <a:t>stdev</a:t>
            </a:r>
            <a:r>
              <a:rPr lang="en-GB" i="1" dirty="0"/>
              <a:t>(</a:t>
            </a:r>
            <a:r>
              <a:rPr lang="en-GB" i="1" dirty="0" err="1"/>
              <a:t>V</a:t>
            </a:r>
            <a:r>
              <a:rPr lang="en-GB" i="1" baseline="-25000" dirty="0" err="1"/>
              <a:t>j</a:t>
            </a:r>
            <a:r>
              <a:rPr lang="en-GB" i="1" dirty="0"/>
              <a:t>) + 0.114 (</a:t>
            </a:r>
            <a:r>
              <a:rPr lang="en-GB" i="1" dirty="0" err="1"/>
              <a:t>CS</a:t>
            </a:r>
            <a:r>
              <a:rPr lang="en-GB" i="1" baseline="-25000" dirty="0" err="1"/>
              <a:t>j</a:t>
            </a:r>
            <a:r>
              <a:rPr lang="en-GB" i="1" dirty="0"/>
              <a:t> – mean(</a:t>
            </a:r>
            <a:r>
              <a:rPr lang="en-GB" i="1" dirty="0" err="1"/>
              <a:t>CS</a:t>
            </a:r>
            <a:r>
              <a:rPr lang="en-GB" i="1" baseline="-25000" dirty="0" err="1"/>
              <a:t>j</a:t>
            </a:r>
            <a:r>
              <a:rPr lang="en-GB" i="1" dirty="0"/>
              <a:t>))/</a:t>
            </a:r>
            <a:r>
              <a:rPr lang="en-GB" i="1" dirty="0" err="1"/>
              <a:t>stdev</a:t>
            </a:r>
            <a:r>
              <a:rPr lang="en-GB" i="1" dirty="0"/>
              <a:t>(</a:t>
            </a:r>
            <a:r>
              <a:rPr lang="en-GB" i="1" dirty="0" err="1"/>
              <a:t>CS</a:t>
            </a:r>
            <a:r>
              <a:rPr lang="en-GB" i="1" baseline="-25000" dirty="0" err="1"/>
              <a:t>j</a:t>
            </a:r>
            <a:r>
              <a:rPr lang="en-GB" i="1" dirty="0"/>
              <a:t>),</a:t>
            </a:r>
            <a:endParaRPr lang="en-US" altLang="en-US" dirty="0"/>
          </a:p>
          <a:p>
            <a:pPr marL="342892" lvl="1" indent="0">
              <a:buNone/>
            </a:pPr>
            <a:endParaRPr lang="en-US" altLang="en-US" dirty="0"/>
          </a:p>
        </p:txBody>
      </p:sp>
    </p:spTree>
    <p:extLst>
      <p:ext uri="{BB962C8B-B14F-4D97-AF65-F5344CB8AC3E}">
        <p14:creationId xmlns:p14="http://schemas.microsoft.com/office/powerpoint/2010/main" val="108940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83241" y="344808"/>
            <a:ext cx="8238319" cy="313984"/>
          </a:xfrm>
        </p:spPr>
        <p:txBody>
          <a:bodyPr/>
          <a:lstStyle/>
          <a:p>
            <a:r>
              <a:rPr lang="ru-RU" altLang="en-US" sz="1800" dirty="0"/>
              <a:t>Корреляция между высокофинансируемыми грантами и темами с высоким показателем </a:t>
            </a:r>
            <a:r>
              <a:rPr lang="en-GB" altLang="en-US" sz="1800" dirty="0"/>
              <a:t>Prominence</a:t>
            </a:r>
            <a:endParaRPr lang="en-US" altLang="en-US" sz="1800" dirty="0"/>
          </a:p>
        </p:txBody>
      </p:sp>
      <p:sp>
        <p:nvSpPr>
          <p:cNvPr id="12291" name="Content Placeholder 2"/>
          <p:cNvSpPr>
            <a:spLocks noGrp="1"/>
          </p:cNvSpPr>
          <p:nvPr>
            <p:ph idx="1"/>
          </p:nvPr>
        </p:nvSpPr>
        <p:spPr>
          <a:xfrm>
            <a:off x="383240" y="916652"/>
            <a:ext cx="8238319" cy="3673610"/>
          </a:xfrm>
        </p:spPr>
        <p:txBody>
          <a:bodyPr>
            <a:normAutofit/>
          </a:bodyPr>
          <a:lstStyle/>
          <a:p>
            <a:r>
              <a:rPr lang="ru-RU" altLang="en-US" sz="1500" dirty="0"/>
              <a:t>Использовалась база </a:t>
            </a:r>
          </a:p>
          <a:p>
            <a:pPr marL="0" indent="0">
              <a:buNone/>
            </a:pPr>
            <a:r>
              <a:rPr lang="en-US" altLang="en-US" sz="1500" dirty="0"/>
              <a:t>U.S. Star Metrics data (2008-2014)</a:t>
            </a:r>
          </a:p>
          <a:p>
            <a:pPr lvl="2"/>
            <a:r>
              <a:rPr lang="ru-RU" altLang="en-US" sz="1200" dirty="0"/>
              <a:t>В основном из </a:t>
            </a:r>
            <a:r>
              <a:rPr lang="en-US" altLang="en-US" sz="1200" dirty="0"/>
              <a:t>NIH, NSF</a:t>
            </a:r>
          </a:p>
          <a:p>
            <a:pPr lvl="2"/>
            <a:r>
              <a:rPr lang="en-US" altLang="en-US" sz="1200" dirty="0"/>
              <a:t>364,000</a:t>
            </a:r>
            <a:r>
              <a:rPr lang="ru-RU" altLang="en-US" sz="1200" dirty="0"/>
              <a:t> грантов </a:t>
            </a:r>
            <a:r>
              <a:rPr lang="en-US" altLang="en-US" sz="1200" dirty="0"/>
              <a:t>, $253 </a:t>
            </a:r>
            <a:r>
              <a:rPr lang="ru-RU" altLang="en-US" sz="1200" dirty="0"/>
              <a:t>млрд</a:t>
            </a:r>
            <a:endParaRPr lang="en-US" altLang="en-US" sz="1200" dirty="0"/>
          </a:p>
          <a:p>
            <a:r>
              <a:rPr lang="ru-RU" altLang="en-US" sz="1500" dirty="0"/>
              <a:t>В результате: </a:t>
            </a:r>
            <a:r>
              <a:rPr lang="en-US" altLang="en-US" sz="1500" dirty="0"/>
              <a:t>314,000 </a:t>
            </a:r>
            <a:r>
              <a:rPr lang="ru-RU" altLang="en-US" sz="1500" dirty="0"/>
              <a:t>грантов</a:t>
            </a:r>
            <a:r>
              <a:rPr lang="en-US" altLang="en-US" sz="1500" dirty="0"/>
              <a:t>, $203 </a:t>
            </a:r>
            <a:r>
              <a:rPr lang="ru-RU" altLang="en-US" sz="1500" dirty="0"/>
              <a:t>млрд были соотнесены по темам созданной модели</a:t>
            </a:r>
            <a:endParaRPr lang="en-US" altLang="en-US" sz="1500" dirty="0"/>
          </a:p>
          <a:p>
            <a:pPr lvl="2"/>
            <a:r>
              <a:rPr lang="ru-RU" altLang="en-US" sz="1200" dirty="0"/>
              <a:t>Некоторые гранты имели недостаточно текста</a:t>
            </a:r>
          </a:p>
          <a:p>
            <a:r>
              <a:rPr lang="ru-RU" altLang="en-US" sz="1600" dirty="0"/>
              <a:t>В ходе анализа было подтверждено высокое финансирование тем с высоким показателем </a:t>
            </a:r>
            <a:r>
              <a:rPr lang="en-GB" altLang="en-US" sz="1600" dirty="0"/>
              <a:t>Prominence</a:t>
            </a:r>
            <a:endParaRPr lang="ru-RU" altLang="en-US" sz="1600" dirty="0"/>
          </a:p>
          <a:p>
            <a:endParaRPr lang="ru-RU" altLang="en-US" dirty="0"/>
          </a:p>
          <a:p>
            <a:endParaRPr lang="ru-RU" altLang="en-US" dirty="0"/>
          </a:p>
        </p:txBody>
      </p:sp>
      <p:pic>
        <p:nvPicPr>
          <p:cNvPr id="3074" name="Picture 2" descr="C:\Users\yakshonakg\Desktop\26-09-2017 23-57-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311" y="1211906"/>
            <a:ext cx="2250281" cy="594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3B1B81-A576-46BE-AB62-FDAAFCECFD78}"/>
              </a:ext>
            </a:extLst>
          </p:cNvPr>
          <p:cNvPicPr>
            <a:picLocks noChangeAspect="1"/>
          </p:cNvPicPr>
          <p:nvPr/>
        </p:nvPicPr>
        <p:blipFill>
          <a:blip r:embed="rId3"/>
          <a:stretch>
            <a:fillRect/>
          </a:stretch>
        </p:blipFill>
        <p:spPr>
          <a:xfrm>
            <a:off x="3370718" y="3542777"/>
            <a:ext cx="4453360" cy="1725444"/>
          </a:xfrm>
          <a:prstGeom prst="rect">
            <a:avLst/>
          </a:prstGeom>
        </p:spPr>
      </p:pic>
      <p:sp>
        <p:nvSpPr>
          <p:cNvPr id="6" name="Rectangle 5">
            <a:extLst>
              <a:ext uri="{FF2B5EF4-FFF2-40B4-BE49-F238E27FC236}">
                <a16:creationId xmlns:a16="http://schemas.microsoft.com/office/drawing/2014/main" id="{A6B8350B-6EB9-46E8-AA52-A7BF2C68F790}"/>
              </a:ext>
            </a:extLst>
          </p:cNvPr>
          <p:cNvSpPr/>
          <p:nvPr/>
        </p:nvSpPr>
        <p:spPr>
          <a:xfrm>
            <a:off x="4007734" y="3542777"/>
            <a:ext cx="798653" cy="1577595"/>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8361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ru-RU" altLang="en-US" dirty="0"/>
              <a:t>Таким образом:</a:t>
            </a:r>
            <a:endParaRPr lang="en-US" altLang="en-US" dirty="0"/>
          </a:p>
        </p:txBody>
      </p:sp>
      <p:sp>
        <p:nvSpPr>
          <p:cNvPr id="37891" name="Content Placeholder 2"/>
          <p:cNvSpPr>
            <a:spLocks noGrp="1"/>
          </p:cNvSpPr>
          <p:nvPr>
            <p:ph idx="1"/>
          </p:nvPr>
        </p:nvSpPr>
        <p:spPr/>
        <p:txBody>
          <a:bodyPr>
            <a:normAutofit/>
          </a:bodyPr>
          <a:lstStyle/>
          <a:p>
            <a:r>
              <a:rPr lang="ru-RU" altLang="en-US" dirty="0"/>
              <a:t>Была создана точная модель науки с около </a:t>
            </a:r>
            <a:r>
              <a:rPr lang="en-US" altLang="en-US" dirty="0"/>
              <a:t>100,000 </a:t>
            </a:r>
            <a:r>
              <a:rPr lang="ru-RU" altLang="en-US" dirty="0"/>
              <a:t>темами (1500 большими темами), подходящая для анализа исследовательского портфолио</a:t>
            </a:r>
            <a:endParaRPr lang="en-US" altLang="en-US" dirty="0"/>
          </a:p>
          <a:p>
            <a:pPr lvl="2"/>
            <a:r>
              <a:rPr lang="ru-RU" altLang="en-US" dirty="0"/>
              <a:t>Методология  может быть полностью  воспроизведена, но требует наличия полного объема данных</a:t>
            </a:r>
            <a:endParaRPr lang="en-US" altLang="en-US" dirty="0"/>
          </a:p>
          <a:p>
            <a:r>
              <a:rPr lang="ru-RU" altLang="en-US" dirty="0"/>
              <a:t>Был разработан показатель на уровне тем </a:t>
            </a:r>
            <a:r>
              <a:rPr lang="en-US" altLang="en-US" dirty="0"/>
              <a:t>– Prominence – </a:t>
            </a:r>
            <a:r>
              <a:rPr lang="ru-RU" altLang="en-US" dirty="0"/>
              <a:t>который коррелирует с </a:t>
            </a:r>
            <a:r>
              <a:rPr lang="ru-RU" altLang="en-US" dirty="0" err="1"/>
              <a:t>грантовым</a:t>
            </a:r>
            <a:r>
              <a:rPr lang="ru-RU" altLang="en-US" dirty="0"/>
              <a:t> финансированием</a:t>
            </a:r>
            <a:endParaRPr lang="en-US" altLang="en-US" dirty="0"/>
          </a:p>
          <a:p>
            <a:endParaRPr lang="en-US" altLang="en-US" dirty="0"/>
          </a:p>
          <a:p>
            <a:r>
              <a:rPr lang="ru-RU" altLang="en-US" dirty="0"/>
              <a:t>Созданная модель науки (темы) и показатель </a:t>
            </a:r>
            <a:r>
              <a:rPr lang="en-GB" altLang="en-US" dirty="0" err="1"/>
              <a:t>promin</a:t>
            </a:r>
            <a:r>
              <a:rPr lang="en-US" altLang="en-US" dirty="0" err="1"/>
              <a:t>ence</a:t>
            </a:r>
            <a:r>
              <a:rPr lang="en-US" altLang="en-US" dirty="0"/>
              <a:t> </a:t>
            </a:r>
            <a:r>
              <a:rPr lang="ru-RU" altLang="en-US" dirty="0"/>
              <a:t>существенно помогают проводить глубокий тематический анализ и использовать эти данные для принятия решений в области науки</a:t>
            </a:r>
            <a:endParaRPr lang="en-US" altLang="en-US" dirty="0"/>
          </a:p>
        </p:txBody>
      </p:sp>
    </p:spTree>
    <p:extLst>
      <p:ext uri="{BB962C8B-B14F-4D97-AF65-F5344CB8AC3E}">
        <p14:creationId xmlns:p14="http://schemas.microsoft.com/office/powerpoint/2010/main" val="129895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3A79BD-3192-447E-B19E-12F255E3CD33}"/>
              </a:ext>
            </a:extLst>
          </p:cNvPr>
          <p:cNvSpPr txBox="1">
            <a:spLocks/>
          </p:cNvSpPr>
          <p:nvPr/>
        </p:nvSpPr>
        <p:spPr>
          <a:xfrm>
            <a:off x="452840" y="192198"/>
            <a:ext cx="8238319" cy="313984"/>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1800" b="1" kern="1200">
                <a:solidFill>
                  <a:schemeClr val="tx1"/>
                </a:solidFill>
                <a:latin typeface="+mj-lt"/>
                <a:ea typeface="+mj-ea"/>
                <a:cs typeface="+mj-cs"/>
              </a:defRPr>
            </a:lvl1pPr>
          </a:lstStyle>
          <a:p>
            <a:r>
              <a:rPr lang="en-GB" sz="2400" dirty="0"/>
              <a:t>Top-</a:t>
            </a:r>
            <a:r>
              <a:rPr lang="ru-RU" sz="2400" dirty="0"/>
              <a:t>1% самых актуальных больших тем в мире</a:t>
            </a:r>
            <a:endParaRPr lang="en-US" sz="2400" dirty="0"/>
          </a:p>
        </p:txBody>
      </p:sp>
      <p:pic>
        <p:nvPicPr>
          <p:cNvPr id="3" name="Picture 2">
            <a:extLst>
              <a:ext uri="{FF2B5EF4-FFF2-40B4-BE49-F238E27FC236}">
                <a16:creationId xmlns:a16="http://schemas.microsoft.com/office/drawing/2014/main" id="{0A18AA68-8A23-4012-B62A-CEA3A6AF2317}"/>
              </a:ext>
            </a:extLst>
          </p:cNvPr>
          <p:cNvPicPr>
            <a:picLocks noChangeAspect="1"/>
          </p:cNvPicPr>
          <p:nvPr/>
        </p:nvPicPr>
        <p:blipFill>
          <a:blip r:embed="rId3"/>
          <a:stretch>
            <a:fillRect/>
          </a:stretch>
        </p:blipFill>
        <p:spPr>
          <a:xfrm>
            <a:off x="612515" y="708249"/>
            <a:ext cx="7491826" cy="43021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559797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8AC9-8044-4059-9ECC-6F0F1A707A9A}"/>
              </a:ext>
            </a:extLst>
          </p:cNvPr>
          <p:cNvSpPr>
            <a:spLocks noGrp="1"/>
          </p:cNvSpPr>
          <p:nvPr>
            <p:ph type="title"/>
          </p:nvPr>
        </p:nvSpPr>
        <p:spPr>
          <a:xfrm>
            <a:off x="337572" y="250976"/>
            <a:ext cx="8086900" cy="445169"/>
          </a:xfrm>
        </p:spPr>
        <p:txBody>
          <a:bodyPr/>
          <a:lstStyle/>
          <a:p>
            <a:r>
              <a:rPr lang="ru-RU" sz="2000" dirty="0"/>
              <a:t>Доля России и других стран в топ-1% самых актуальных тем</a:t>
            </a:r>
            <a:endParaRPr lang="en-US" sz="2000" dirty="0"/>
          </a:p>
        </p:txBody>
      </p:sp>
      <p:pic>
        <p:nvPicPr>
          <p:cNvPr id="5" name="Picture 4">
            <a:extLst>
              <a:ext uri="{FF2B5EF4-FFF2-40B4-BE49-F238E27FC236}">
                <a16:creationId xmlns:a16="http://schemas.microsoft.com/office/drawing/2014/main" id="{2039F52E-02D1-4C90-A5EF-0B2569ED9140}"/>
              </a:ext>
            </a:extLst>
          </p:cNvPr>
          <p:cNvPicPr>
            <a:picLocks noChangeAspect="1"/>
          </p:cNvPicPr>
          <p:nvPr/>
        </p:nvPicPr>
        <p:blipFill>
          <a:blip r:embed="rId2"/>
          <a:stretch>
            <a:fillRect/>
          </a:stretch>
        </p:blipFill>
        <p:spPr>
          <a:xfrm>
            <a:off x="264036" y="818148"/>
            <a:ext cx="4511619" cy="358373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ED2F822-F419-43B1-BB44-D42BE36688FB}"/>
              </a:ext>
            </a:extLst>
          </p:cNvPr>
          <p:cNvSpPr/>
          <p:nvPr/>
        </p:nvSpPr>
        <p:spPr>
          <a:xfrm>
            <a:off x="2792819" y="822251"/>
            <a:ext cx="552893" cy="35725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C530D6-6474-4D0C-8A46-3A85CF54646C}"/>
              </a:ext>
            </a:extLst>
          </p:cNvPr>
          <p:cNvSpPr txBox="1"/>
          <p:nvPr/>
        </p:nvSpPr>
        <p:spPr>
          <a:xfrm>
            <a:off x="1190850" y="4523882"/>
            <a:ext cx="5142494" cy="338554"/>
          </a:xfrm>
          <a:prstGeom prst="rect">
            <a:avLst/>
          </a:prstGeom>
          <a:noFill/>
        </p:spPr>
        <p:txBody>
          <a:bodyPr wrap="square" rtlCol="0">
            <a:spAutoFit/>
          </a:bodyPr>
          <a:lstStyle/>
          <a:p>
            <a:r>
              <a:rPr lang="ru-RU" sz="1600" dirty="0">
                <a:solidFill>
                  <a:srgbClr val="FF0000"/>
                </a:solidFill>
              </a:rPr>
              <a:t>Средняя доля публикаций</a:t>
            </a:r>
            <a:r>
              <a:rPr lang="en-GB" sz="1600" dirty="0">
                <a:solidFill>
                  <a:srgbClr val="FF0000"/>
                </a:solidFill>
              </a:rPr>
              <a:t> -</a:t>
            </a:r>
            <a:r>
              <a:rPr lang="ru-RU" sz="1600" dirty="0">
                <a:solidFill>
                  <a:srgbClr val="FF0000"/>
                </a:solidFill>
              </a:rPr>
              <a:t> 2,6%</a:t>
            </a:r>
            <a:endParaRPr lang="en-US" sz="1600" dirty="0">
              <a:solidFill>
                <a:srgbClr val="FF0000"/>
              </a:solidFill>
            </a:endParaRPr>
          </a:p>
        </p:txBody>
      </p:sp>
      <p:sp>
        <p:nvSpPr>
          <p:cNvPr id="8" name="TextBox 7">
            <a:extLst>
              <a:ext uri="{FF2B5EF4-FFF2-40B4-BE49-F238E27FC236}">
                <a16:creationId xmlns:a16="http://schemas.microsoft.com/office/drawing/2014/main" id="{F1799C55-311C-487F-9E80-14DAA3C5DCF2}"/>
              </a:ext>
            </a:extLst>
          </p:cNvPr>
          <p:cNvSpPr txBox="1"/>
          <p:nvPr/>
        </p:nvSpPr>
        <p:spPr>
          <a:xfrm>
            <a:off x="5528929" y="1030618"/>
            <a:ext cx="3161650" cy="3693319"/>
          </a:xfrm>
          <a:prstGeom prst="rect">
            <a:avLst/>
          </a:prstGeom>
          <a:noFill/>
        </p:spPr>
        <p:txBody>
          <a:bodyPr wrap="square" rtlCol="0">
            <a:spAutoFit/>
          </a:bodyPr>
          <a:lstStyle/>
          <a:p>
            <a:r>
              <a:rPr lang="en-GB" dirty="0"/>
              <a:t>China</a:t>
            </a:r>
            <a:r>
              <a:rPr lang="ru-RU" dirty="0"/>
              <a:t> – ср. доля</a:t>
            </a:r>
            <a:r>
              <a:rPr lang="en-GB" dirty="0"/>
              <a:t> </a:t>
            </a:r>
            <a:r>
              <a:rPr lang="ru-RU" dirty="0"/>
              <a:t> 25%</a:t>
            </a:r>
          </a:p>
          <a:p>
            <a:endParaRPr lang="ru-RU" dirty="0"/>
          </a:p>
          <a:p>
            <a:r>
              <a:rPr lang="en-GB" dirty="0"/>
              <a:t>USA</a:t>
            </a:r>
            <a:r>
              <a:rPr lang="ru-RU" dirty="0"/>
              <a:t> –</a:t>
            </a:r>
            <a:r>
              <a:rPr lang="en-GB" dirty="0"/>
              <a:t> 1</a:t>
            </a:r>
            <a:r>
              <a:rPr lang="ru-RU" dirty="0"/>
              <a:t>8 %</a:t>
            </a:r>
          </a:p>
          <a:p>
            <a:endParaRPr lang="ru-RU" dirty="0"/>
          </a:p>
          <a:p>
            <a:r>
              <a:rPr lang="en-GB" dirty="0"/>
              <a:t>India</a:t>
            </a:r>
            <a:r>
              <a:rPr lang="ru-RU" dirty="0"/>
              <a:t> –</a:t>
            </a:r>
            <a:r>
              <a:rPr lang="en-GB" dirty="0"/>
              <a:t> </a:t>
            </a:r>
            <a:r>
              <a:rPr lang="ru-RU" dirty="0"/>
              <a:t>6,6%</a:t>
            </a:r>
          </a:p>
          <a:p>
            <a:endParaRPr lang="ru-RU" dirty="0"/>
          </a:p>
          <a:p>
            <a:r>
              <a:rPr lang="en-GB" dirty="0"/>
              <a:t>Germany</a:t>
            </a:r>
            <a:r>
              <a:rPr lang="ru-RU" dirty="0"/>
              <a:t> –</a:t>
            </a:r>
            <a:r>
              <a:rPr lang="en-GB" dirty="0"/>
              <a:t> </a:t>
            </a:r>
            <a:r>
              <a:rPr lang="ru-RU" dirty="0"/>
              <a:t>6,7% </a:t>
            </a:r>
          </a:p>
          <a:p>
            <a:endParaRPr lang="ru-RU" dirty="0"/>
          </a:p>
          <a:p>
            <a:r>
              <a:rPr lang="en-GB" dirty="0"/>
              <a:t>UK</a:t>
            </a:r>
            <a:r>
              <a:rPr lang="ru-RU" dirty="0"/>
              <a:t> –</a:t>
            </a:r>
            <a:r>
              <a:rPr lang="en-GB" dirty="0"/>
              <a:t> </a:t>
            </a:r>
            <a:r>
              <a:rPr lang="ru-RU" dirty="0"/>
              <a:t>5,8%</a:t>
            </a:r>
          </a:p>
          <a:p>
            <a:endParaRPr lang="ru-RU" dirty="0"/>
          </a:p>
          <a:p>
            <a:r>
              <a:rPr lang="en-GB" dirty="0"/>
              <a:t>Japan</a:t>
            </a:r>
            <a:r>
              <a:rPr lang="ru-RU" dirty="0"/>
              <a:t> –</a:t>
            </a:r>
            <a:r>
              <a:rPr lang="en-GB" dirty="0"/>
              <a:t> </a:t>
            </a:r>
            <a:r>
              <a:rPr lang="ru-RU" dirty="0"/>
              <a:t>5,2%</a:t>
            </a:r>
          </a:p>
          <a:p>
            <a:endParaRPr lang="ru-RU" dirty="0"/>
          </a:p>
          <a:p>
            <a:endParaRPr lang="en-US" dirty="0"/>
          </a:p>
        </p:txBody>
      </p:sp>
    </p:spTree>
    <p:extLst>
      <p:ext uri="{BB962C8B-B14F-4D97-AF65-F5344CB8AC3E}">
        <p14:creationId xmlns:p14="http://schemas.microsoft.com/office/powerpoint/2010/main" val="17283045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E400-A606-4246-A2A1-6E449AB8970E}"/>
              </a:ext>
            </a:extLst>
          </p:cNvPr>
          <p:cNvSpPr>
            <a:spLocks noGrp="1"/>
          </p:cNvSpPr>
          <p:nvPr>
            <p:ph type="title"/>
          </p:nvPr>
        </p:nvSpPr>
        <p:spPr>
          <a:xfrm>
            <a:off x="373972" y="203933"/>
            <a:ext cx="8396056" cy="462759"/>
          </a:xfrm>
        </p:spPr>
        <p:txBody>
          <a:bodyPr/>
          <a:lstStyle/>
          <a:p>
            <a:r>
              <a:rPr lang="ru-RU" b="1" dirty="0"/>
              <a:t>Результаты оценки журналов для</a:t>
            </a:r>
            <a:r>
              <a:rPr lang="en-US" b="1" dirty="0"/>
              <a:t> Scopus</a:t>
            </a:r>
            <a:endParaRPr lang="en-GB" b="1" dirty="0"/>
          </a:p>
        </p:txBody>
      </p:sp>
      <p:graphicFrame>
        <p:nvGraphicFramePr>
          <p:cNvPr id="4" name="Chart 3">
            <a:extLst>
              <a:ext uri="{FF2B5EF4-FFF2-40B4-BE49-F238E27FC236}">
                <a16:creationId xmlns:a16="http://schemas.microsoft.com/office/drawing/2014/main" id="{B86909EC-45D3-4684-8209-56A58A5EEC85}"/>
              </a:ext>
            </a:extLst>
          </p:cNvPr>
          <p:cNvGraphicFramePr/>
          <p:nvPr/>
        </p:nvGraphicFramePr>
        <p:xfrm>
          <a:off x="1238436" y="1484790"/>
          <a:ext cx="7617040" cy="365871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3AD2D925-0998-4014-AE93-7D8C3F0A4AF8}"/>
              </a:ext>
            </a:extLst>
          </p:cNvPr>
          <p:cNvSpPr/>
          <p:nvPr/>
        </p:nvSpPr>
        <p:spPr>
          <a:xfrm>
            <a:off x="288524" y="1001946"/>
            <a:ext cx="8566952" cy="646331"/>
          </a:xfrm>
          <a:prstGeom prst="rect">
            <a:avLst/>
          </a:prstGeom>
        </p:spPr>
        <p:txBody>
          <a:bodyPr wrap="square">
            <a:spAutoFit/>
          </a:bodyPr>
          <a:lstStyle/>
          <a:p>
            <a:pPr algn="ctr" defTabSz="342900"/>
            <a:r>
              <a:rPr lang="ru-RU" sz="1200" dirty="0">
                <a:solidFill>
                  <a:srgbClr val="53565A"/>
                </a:solidFill>
                <a:latin typeface="Arial"/>
                <a:cs typeface="Calibri" panose="020F0502020204030204" pitchFamily="34" charset="0"/>
              </a:rPr>
              <a:t>За период 2011-2019</a:t>
            </a:r>
            <a:r>
              <a:rPr lang="en-GB" sz="1200" dirty="0">
                <a:solidFill>
                  <a:srgbClr val="53565A"/>
                </a:solidFill>
                <a:latin typeface="Arial"/>
                <a:cs typeface="Calibri" panose="020F0502020204030204" pitchFamily="34" charset="0"/>
              </a:rPr>
              <a:t> </a:t>
            </a:r>
            <a:r>
              <a:rPr lang="ru-RU" sz="1200" dirty="0">
                <a:solidFill>
                  <a:srgbClr val="53565A"/>
                </a:solidFill>
                <a:latin typeface="Arial"/>
                <a:cs typeface="Calibri" panose="020F0502020204030204" pitchFamily="34" charset="0"/>
              </a:rPr>
              <a:t>было оценено </a:t>
            </a:r>
            <a:r>
              <a:rPr lang="en-GB" sz="1200" dirty="0">
                <a:solidFill>
                  <a:srgbClr val="53565A"/>
                </a:solidFill>
                <a:latin typeface="Arial"/>
                <a:cs typeface="Calibri" panose="020F0502020204030204" pitchFamily="34" charset="0"/>
              </a:rPr>
              <a:t>12,005 </a:t>
            </a:r>
            <a:r>
              <a:rPr lang="ru-RU" sz="1200" dirty="0">
                <a:solidFill>
                  <a:srgbClr val="53565A"/>
                </a:solidFill>
                <a:latin typeface="Arial"/>
                <a:cs typeface="Calibri" panose="020F0502020204030204" pitchFamily="34" charset="0"/>
              </a:rPr>
              <a:t>журналов из которых </a:t>
            </a:r>
            <a:r>
              <a:rPr lang="ru-RU" sz="1200" b="1" dirty="0">
                <a:solidFill>
                  <a:schemeClr val="accent2"/>
                </a:solidFill>
                <a:latin typeface="Arial"/>
                <a:cs typeface="Calibri" panose="020F0502020204030204" pitchFamily="34" charset="0"/>
              </a:rPr>
              <a:t>принято </a:t>
            </a:r>
            <a:r>
              <a:rPr lang="ru-RU" sz="1200" dirty="0">
                <a:solidFill>
                  <a:srgbClr val="53565A"/>
                </a:solidFill>
                <a:latin typeface="Arial"/>
                <a:cs typeface="Calibri" panose="020F0502020204030204" pitchFamily="34" charset="0"/>
              </a:rPr>
              <a:t>для индексации – </a:t>
            </a:r>
            <a:r>
              <a:rPr lang="en-GB" sz="1200" dirty="0">
                <a:solidFill>
                  <a:srgbClr val="53565A"/>
                </a:solidFill>
                <a:latin typeface="Arial"/>
                <a:cs typeface="Calibri" panose="020F0502020204030204" pitchFamily="34" charset="0"/>
              </a:rPr>
              <a:t>5,710 </a:t>
            </a:r>
            <a:r>
              <a:rPr lang="en-GB" sz="1200" dirty="0">
                <a:solidFill>
                  <a:schemeClr val="accent2"/>
                </a:solidFill>
                <a:latin typeface="Arial"/>
                <a:cs typeface="Calibri" panose="020F0502020204030204" pitchFamily="34" charset="0"/>
              </a:rPr>
              <a:t>(</a:t>
            </a:r>
            <a:r>
              <a:rPr lang="en-GB" sz="1200" b="1" dirty="0">
                <a:solidFill>
                  <a:schemeClr val="accent2"/>
                </a:solidFill>
                <a:latin typeface="Arial"/>
                <a:cs typeface="Calibri" panose="020F0502020204030204" pitchFamily="34" charset="0"/>
              </a:rPr>
              <a:t>48%</a:t>
            </a:r>
            <a:r>
              <a:rPr lang="en-GB" sz="1200" dirty="0">
                <a:solidFill>
                  <a:schemeClr val="accent2"/>
                </a:solidFill>
                <a:latin typeface="Arial"/>
                <a:cs typeface="Calibri" panose="020F0502020204030204" pitchFamily="34" charset="0"/>
              </a:rPr>
              <a:t>) </a:t>
            </a:r>
          </a:p>
          <a:p>
            <a:pPr algn="ctr" defTabSz="342900"/>
            <a:r>
              <a:rPr lang="en-US" sz="1200" dirty="0">
                <a:solidFill>
                  <a:srgbClr val="53565A"/>
                </a:solidFill>
              </a:rPr>
              <a:t>T</a:t>
            </a:r>
            <a:r>
              <a:rPr lang="ru-RU" sz="1200" dirty="0">
                <a:solidFill>
                  <a:srgbClr val="53565A"/>
                </a:solidFill>
              </a:rPr>
              <a:t>оп-20 стран</a:t>
            </a:r>
            <a:r>
              <a:rPr lang="en-US" sz="1200" dirty="0">
                <a:solidFill>
                  <a:srgbClr val="53565A"/>
                </a:solidFill>
              </a:rPr>
              <a:t>:</a:t>
            </a:r>
            <a:endParaRPr lang="en-US" sz="1200" dirty="0">
              <a:solidFill>
                <a:srgbClr val="53565A"/>
              </a:solidFill>
              <a:cs typeface="Calibri" panose="020F0502020204030204" pitchFamily="34" charset="0"/>
            </a:endParaRPr>
          </a:p>
          <a:p>
            <a:pPr algn="ctr" defTabSz="342900"/>
            <a:endParaRPr lang="en-GB" sz="1200" dirty="0">
              <a:solidFill>
                <a:srgbClr val="53565A"/>
              </a:solidFill>
              <a:latin typeface="Arial"/>
              <a:cs typeface="Calibri" panose="020F0502020204030204" pitchFamily="34" charset="0"/>
            </a:endParaRPr>
          </a:p>
        </p:txBody>
      </p:sp>
      <p:sp>
        <p:nvSpPr>
          <p:cNvPr id="7" name="Rectangle 6">
            <a:extLst>
              <a:ext uri="{FF2B5EF4-FFF2-40B4-BE49-F238E27FC236}">
                <a16:creationId xmlns:a16="http://schemas.microsoft.com/office/drawing/2014/main" id="{68F16D7D-6CD4-433B-8FEE-4133F5253C5D}"/>
              </a:ext>
            </a:extLst>
          </p:cNvPr>
          <p:cNvSpPr/>
          <p:nvPr/>
        </p:nvSpPr>
        <p:spPr>
          <a:xfrm>
            <a:off x="200683" y="3951802"/>
            <a:ext cx="248840" cy="10358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1350">
              <a:solidFill>
                <a:srgbClr val="53565A"/>
              </a:solidFill>
              <a:latin typeface="Arial"/>
            </a:endParaRPr>
          </a:p>
        </p:txBody>
      </p:sp>
      <p:sp>
        <p:nvSpPr>
          <p:cNvPr id="8" name="Rectangle 7">
            <a:extLst>
              <a:ext uri="{FF2B5EF4-FFF2-40B4-BE49-F238E27FC236}">
                <a16:creationId xmlns:a16="http://schemas.microsoft.com/office/drawing/2014/main" id="{4FA24C66-0BEF-40D6-A6CB-7FAC27BB9795}"/>
              </a:ext>
            </a:extLst>
          </p:cNvPr>
          <p:cNvSpPr/>
          <p:nvPr/>
        </p:nvSpPr>
        <p:spPr>
          <a:xfrm>
            <a:off x="200683" y="4158360"/>
            <a:ext cx="248840" cy="103585"/>
          </a:xfrm>
          <a:prstGeom prst="rect">
            <a:avLst/>
          </a:pr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1350">
              <a:solidFill>
                <a:srgbClr val="53565A"/>
              </a:solidFill>
              <a:latin typeface="Arial"/>
            </a:endParaRPr>
          </a:p>
        </p:txBody>
      </p:sp>
      <p:sp>
        <p:nvSpPr>
          <p:cNvPr id="9" name="TextBox 8">
            <a:extLst>
              <a:ext uri="{FF2B5EF4-FFF2-40B4-BE49-F238E27FC236}">
                <a16:creationId xmlns:a16="http://schemas.microsoft.com/office/drawing/2014/main" id="{83B02D5A-E123-41EC-9E7B-D6ED5C21B8B8}"/>
              </a:ext>
            </a:extLst>
          </p:cNvPr>
          <p:cNvSpPr txBox="1"/>
          <p:nvPr/>
        </p:nvSpPr>
        <p:spPr>
          <a:xfrm>
            <a:off x="472486" y="4088685"/>
            <a:ext cx="861133" cy="253916"/>
          </a:xfrm>
          <a:prstGeom prst="rect">
            <a:avLst/>
          </a:prstGeom>
          <a:noFill/>
        </p:spPr>
        <p:txBody>
          <a:bodyPr wrap="none">
            <a:spAutoFit/>
          </a:bodyPr>
          <a:lstStyle/>
          <a:p>
            <a:pPr defTabSz="342900">
              <a:defRPr/>
            </a:pPr>
            <a:r>
              <a:rPr lang="ru-RU" sz="1050" dirty="0">
                <a:solidFill>
                  <a:srgbClr val="53565A"/>
                </a:solidFill>
                <a:latin typeface="Arial"/>
              </a:rPr>
              <a:t>Отклонено</a:t>
            </a:r>
            <a:endParaRPr lang="en-US" sz="1050" dirty="0">
              <a:solidFill>
                <a:srgbClr val="53565A"/>
              </a:solidFill>
              <a:latin typeface="Arial"/>
            </a:endParaRPr>
          </a:p>
        </p:txBody>
      </p:sp>
      <p:sp>
        <p:nvSpPr>
          <p:cNvPr id="10" name="TextBox 9">
            <a:extLst>
              <a:ext uri="{FF2B5EF4-FFF2-40B4-BE49-F238E27FC236}">
                <a16:creationId xmlns:a16="http://schemas.microsoft.com/office/drawing/2014/main" id="{15BB85A9-469E-4968-9A00-70EE92FD30EA}"/>
              </a:ext>
            </a:extLst>
          </p:cNvPr>
          <p:cNvSpPr txBox="1"/>
          <p:nvPr/>
        </p:nvSpPr>
        <p:spPr>
          <a:xfrm>
            <a:off x="467382" y="3880936"/>
            <a:ext cx="713657" cy="253916"/>
          </a:xfrm>
          <a:prstGeom prst="rect">
            <a:avLst/>
          </a:prstGeom>
          <a:noFill/>
        </p:spPr>
        <p:txBody>
          <a:bodyPr wrap="none">
            <a:spAutoFit/>
          </a:bodyPr>
          <a:lstStyle/>
          <a:p>
            <a:pPr defTabSz="342900">
              <a:defRPr/>
            </a:pPr>
            <a:r>
              <a:rPr lang="ru-RU" sz="1050" dirty="0">
                <a:solidFill>
                  <a:srgbClr val="53565A"/>
                </a:solidFill>
                <a:latin typeface="Arial"/>
              </a:rPr>
              <a:t>Принято</a:t>
            </a:r>
            <a:endParaRPr lang="en-US" sz="1050" dirty="0">
              <a:solidFill>
                <a:srgbClr val="53565A"/>
              </a:solidFill>
              <a:latin typeface="Arial"/>
            </a:endParaRPr>
          </a:p>
        </p:txBody>
      </p:sp>
      <p:sp>
        <p:nvSpPr>
          <p:cNvPr id="3" name="TextBox 2">
            <a:extLst>
              <a:ext uri="{FF2B5EF4-FFF2-40B4-BE49-F238E27FC236}">
                <a16:creationId xmlns:a16="http://schemas.microsoft.com/office/drawing/2014/main" id="{F7BBD998-AAD9-4F27-A217-74C5D513C7FB}"/>
              </a:ext>
            </a:extLst>
          </p:cNvPr>
          <p:cNvSpPr txBox="1"/>
          <p:nvPr/>
        </p:nvSpPr>
        <p:spPr>
          <a:xfrm>
            <a:off x="7414437" y="4824151"/>
            <a:ext cx="1729563" cy="230832"/>
          </a:xfrm>
          <a:prstGeom prst="rect">
            <a:avLst/>
          </a:prstGeom>
          <a:noFill/>
        </p:spPr>
        <p:txBody>
          <a:bodyPr wrap="square" rtlCol="0">
            <a:spAutoFit/>
          </a:bodyPr>
          <a:lstStyle/>
          <a:p>
            <a:r>
              <a:rPr lang="ru-RU" sz="900" i="1" dirty="0"/>
              <a:t>по данным на апрель 2019</a:t>
            </a:r>
            <a:endParaRPr lang="en-US" sz="900" i="1" dirty="0"/>
          </a:p>
        </p:txBody>
      </p:sp>
      <p:sp>
        <p:nvSpPr>
          <p:cNvPr id="6" name="Rectangle 5">
            <a:extLst>
              <a:ext uri="{FF2B5EF4-FFF2-40B4-BE49-F238E27FC236}">
                <a16:creationId xmlns:a16="http://schemas.microsoft.com/office/drawing/2014/main" id="{814E2FD7-7210-44C6-98FD-964599D7E3E1}"/>
              </a:ext>
            </a:extLst>
          </p:cNvPr>
          <p:cNvSpPr/>
          <p:nvPr/>
        </p:nvSpPr>
        <p:spPr>
          <a:xfrm>
            <a:off x="2828260" y="1484790"/>
            <a:ext cx="375684" cy="26500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964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8401C6-8E0B-48E0-9A34-9AF4157B9E96}"/>
              </a:ext>
            </a:extLst>
          </p:cNvPr>
          <p:cNvSpPr>
            <a:spLocks noGrp="1"/>
          </p:cNvSpPr>
          <p:nvPr>
            <p:ph type="title"/>
          </p:nvPr>
        </p:nvSpPr>
        <p:spPr/>
        <p:txBody>
          <a:bodyPr>
            <a:normAutofit fontScale="90000"/>
          </a:bodyPr>
          <a:lstStyle/>
          <a:p>
            <a:r>
              <a:rPr lang="ru-RU" b="1" dirty="0"/>
              <a:t>Темы (</a:t>
            </a:r>
            <a:r>
              <a:rPr lang="en-GB" b="1" dirty="0"/>
              <a:t>topics): </a:t>
            </a:r>
            <a:r>
              <a:rPr lang="ru-RU" b="1" dirty="0"/>
              <a:t>на уровне статьи</a:t>
            </a:r>
            <a:endParaRPr lang="en-US" b="1" dirty="0"/>
          </a:p>
        </p:txBody>
      </p:sp>
      <p:pic>
        <p:nvPicPr>
          <p:cNvPr id="5" name="Picture 4">
            <a:extLst>
              <a:ext uri="{FF2B5EF4-FFF2-40B4-BE49-F238E27FC236}">
                <a16:creationId xmlns:a16="http://schemas.microsoft.com/office/drawing/2014/main" id="{545E5640-9F62-4D06-8018-ACF3CB3F4C5E}"/>
              </a:ext>
            </a:extLst>
          </p:cNvPr>
          <p:cNvPicPr>
            <a:picLocks noChangeAspect="1"/>
          </p:cNvPicPr>
          <p:nvPr/>
        </p:nvPicPr>
        <p:blipFill>
          <a:blip r:embed="rId2"/>
          <a:stretch>
            <a:fillRect/>
          </a:stretch>
        </p:blipFill>
        <p:spPr>
          <a:xfrm>
            <a:off x="341986" y="681046"/>
            <a:ext cx="6531004" cy="413176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50557BA-E683-4C42-95C3-D8396ED9DA6E}"/>
              </a:ext>
            </a:extLst>
          </p:cNvPr>
          <p:cNvSpPr/>
          <p:nvPr/>
        </p:nvSpPr>
        <p:spPr>
          <a:xfrm>
            <a:off x="502170" y="4077325"/>
            <a:ext cx="2308486" cy="6145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7849699-F3EF-4D1D-8D34-1B3CF8EB4015}"/>
              </a:ext>
            </a:extLst>
          </p:cNvPr>
          <p:cNvCxnSpPr>
            <a:stCxn id="6" idx="3"/>
          </p:cNvCxnSpPr>
          <p:nvPr/>
        </p:nvCxnSpPr>
        <p:spPr>
          <a:xfrm flipV="1">
            <a:off x="2810656" y="3844977"/>
            <a:ext cx="824459" cy="5396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E57831D-8BB3-4652-8FB2-20D358F4EB76}"/>
              </a:ext>
            </a:extLst>
          </p:cNvPr>
          <p:cNvPicPr>
            <a:picLocks noChangeAspect="1"/>
          </p:cNvPicPr>
          <p:nvPr/>
        </p:nvPicPr>
        <p:blipFill>
          <a:blip r:embed="rId3"/>
          <a:stretch>
            <a:fillRect/>
          </a:stretch>
        </p:blipFill>
        <p:spPr>
          <a:xfrm>
            <a:off x="3635115" y="1169232"/>
            <a:ext cx="5342759" cy="2675745"/>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1401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079" y="1899137"/>
            <a:ext cx="6248399" cy="2234351"/>
          </a:xfrm>
        </p:spPr>
        <p:txBody>
          <a:bodyPr>
            <a:normAutofit fontScale="90000"/>
          </a:bodyPr>
          <a:lstStyle/>
          <a:p>
            <a:r>
              <a:rPr lang="ru-RU" dirty="0"/>
              <a:t>Подача заявки для индексации журнала в </a:t>
            </a:r>
            <a:r>
              <a:rPr lang="en-GB" dirty="0"/>
              <a:t>Scopus</a:t>
            </a:r>
            <a:br>
              <a:rPr lang="en-US" dirty="0"/>
            </a:br>
            <a:br>
              <a:rPr lang="en-US" dirty="0"/>
            </a:br>
            <a:br>
              <a:rPr lang="ru-RU" dirty="0">
                <a:solidFill>
                  <a:schemeClr val="tx1"/>
                </a:solidFill>
              </a:rPr>
            </a:br>
            <a:endParaRPr lang="en-US" altLang="en-US" dirty="0"/>
          </a:p>
        </p:txBody>
      </p:sp>
    </p:spTree>
    <p:extLst>
      <p:ext uri="{BB962C8B-B14F-4D97-AF65-F5344CB8AC3E}">
        <p14:creationId xmlns:p14="http://schemas.microsoft.com/office/powerpoint/2010/main" val="3696109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379827" y="285750"/>
            <a:ext cx="8271803" cy="514350"/>
          </a:xfrm>
        </p:spPr>
        <p:txBody>
          <a:bodyPr rtlCol="0">
            <a:noAutofit/>
          </a:bodyPr>
          <a:lstStyle/>
          <a:p>
            <a:pPr>
              <a:defRPr/>
            </a:pPr>
            <a:r>
              <a:rPr lang="ru-RU" sz="2000" b="1" dirty="0"/>
              <a:t>Форма подачи заявки на индексацию журнала в </a:t>
            </a:r>
            <a:r>
              <a:rPr lang="en-GB" sz="2000" b="1" dirty="0"/>
              <a:t>Scopus</a:t>
            </a:r>
            <a:r>
              <a:rPr lang="ru-RU" sz="2000" b="1" dirty="0"/>
              <a:t> </a:t>
            </a:r>
            <a:br>
              <a:rPr lang="ru-RU" sz="2000" b="1" dirty="0"/>
            </a:br>
            <a:r>
              <a:rPr lang="en-US" sz="2000" b="1" dirty="0">
                <a:hlinkClick r:id="rId2"/>
              </a:rPr>
              <a:t>http://suggestor.step.scopus.com/suggestTitle/step1.cfm</a:t>
            </a:r>
            <a:r>
              <a:rPr lang="ru-RU" sz="2000" b="1" dirty="0"/>
              <a:t> </a:t>
            </a:r>
            <a:endParaRPr lang="en-US" sz="2000" b="1" dirty="0"/>
          </a:p>
        </p:txBody>
      </p:sp>
      <p:pic>
        <p:nvPicPr>
          <p:cNvPr id="2050" name="Picture 2" descr="C:\Users\yakshonakg\Desktop\26-04-2017 00-21-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044" y="1041460"/>
            <a:ext cx="5578097" cy="3816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4320BF-DDEA-4B15-BFD3-A3ECCBDA08A0}"/>
              </a:ext>
            </a:extLst>
          </p:cNvPr>
          <p:cNvSpPr txBox="1"/>
          <p:nvPr/>
        </p:nvSpPr>
        <p:spPr>
          <a:xfrm>
            <a:off x="6893169" y="1695157"/>
            <a:ext cx="1948376" cy="2554545"/>
          </a:xfrm>
          <a:prstGeom prst="rect">
            <a:avLst/>
          </a:prstGeom>
          <a:noFill/>
        </p:spPr>
        <p:txBody>
          <a:bodyPr wrap="square" rtlCol="0">
            <a:spAutoFit/>
          </a:bodyPr>
          <a:lstStyle/>
          <a:p>
            <a:r>
              <a:rPr lang="ru-RU" sz="1600" dirty="0"/>
              <a:t>После подачи заявки, заявитель получит автоответ (на указанный в заявке </a:t>
            </a:r>
            <a:r>
              <a:rPr lang="en-GB" sz="1600" dirty="0"/>
              <a:t>email)</a:t>
            </a:r>
            <a:r>
              <a:rPr lang="ru-RU" sz="1600" dirty="0"/>
              <a:t> с подтверждением</a:t>
            </a:r>
            <a:r>
              <a:rPr lang="en-GB" sz="1600" dirty="0"/>
              <a:t> </a:t>
            </a:r>
            <a:r>
              <a:rPr lang="ru-RU" sz="1600" dirty="0"/>
              <a:t>и данными для отслеживания рассмотрения заявки</a:t>
            </a:r>
            <a:endParaRPr lang="en-US" sz="1600" dirty="0"/>
          </a:p>
        </p:txBody>
      </p:sp>
    </p:spTree>
    <p:extLst>
      <p:ext uri="{BB962C8B-B14F-4D97-AF65-F5344CB8AC3E}">
        <p14:creationId xmlns:p14="http://schemas.microsoft.com/office/powerpoint/2010/main" val="73808282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8A1D-0302-4A15-8504-B5C877E0BE25}"/>
              </a:ext>
            </a:extLst>
          </p:cNvPr>
          <p:cNvSpPr>
            <a:spLocks noGrp="1"/>
          </p:cNvSpPr>
          <p:nvPr>
            <p:ph type="title"/>
          </p:nvPr>
        </p:nvSpPr>
        <p:spPr>
          <a:xfrm>
            <a:off x="464234" y="342900"/>
            <a:ext cx="8222566" cy="514350"/>
          </a:xfrm>
        </p:spPr>
        <p:txBody>
          <a:bodyPr>
            <a:noAutofit/>
          </a:bodyPr>
          <a:lstStyle/>
          <a:p>
            <a:r>
              <a:rPr lang="ru-RU" sz="2000" b="1" dirty="0"/>
              <a:t>Но! Прежде чем подавать, проведите </a:t>
            </a:r>
            <a:r>
              <a:rPr lang="ru-RU" sz="2000" b="1" dirty="0">
                <a:solidFill>
                  <a:srgbClr val="FF0000"/>
                </a:solidFill>
              </a:rPr>
              <a:t>самооценку</a:t>
            </a:r>
            <a:r>
              <a:rPr lang="ru-RU" sz="2000" b="1" dirty="0"/>
              <a:t> журнала, ответив на вопросы </a:t>
            </a:r>
            <a:r>
              <a:rPr lang="en-GB" sz="2000" b="1" dirty="0">
                <a:hlinkClick r:id="rId2"/>
              </a:rPr>
              <a:t>www.readyforscopus.com</a:t>
            </a:r>
            <a:r>
              <a:rPr lang="en-GB" sz="2000" b="1" dirty="0"/>
              <a:t> </a:t>
            </a:r>
            <a:endParaRPr lang="en-US" sz="2000" b="1" dirty="0"/>
          </a:p>
        </p:txBody>
      </p:sp>
      <p:pic>
        <p:nvPicPr>
          <p:cNvPr id="4" name="Picture 3">
            <a:extLst>
              <a:ext uri="{FF2B5EF4-FFF2-40B4-BE49-F238E27FC236}">
                <a16:creationId xmlns:a16="http://schemas.microsoft.com/office/drawing/2014/main" id="{31D935E7-F673-4241-99A1-332D0189A21E}"/>
              </a:ext>
            </a:extLst>
          </p:cNvPr>
          <p:cNvPicPr>
            <a:picLocks noChangeAspect="1"/>
          </p:cNvPicPr>
          <p:nvPr/>
        </p:nvPicPr>
        <p:blipFill>
          <a:blip r:embed="rId3"/>
          <a:stretch>
            <a:fillRect/>
          </a:stretch>
        </p:blipFill>
        <p:spPr>
          <a:xfrm>
            <a:off x="1804383" y="1098088"/>
            <a:ext cx="5535234" cy="3702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481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89" y="1167617"/>
            <a:ext cx="6248399" cy="2234351"/>
          </a:xfrm>
        </p:spPr>
        <p:txBody>
          <a:bodyPr>
            <a:normAutofit/>
          </a:bodyPr>
          <a:lstStyle/>
          <a:p>
            <a:r>
              <a:rPr lang="ru-RU" dirty="0"/>
              <a:t>Кроме включения новых журналов мы также прекращаем индексирование текущих</a:t>
            </a:r>
            <a:endParaRPr lang="en-US" altLang="en-US" dirty="0"/>
          </a:p>
        </p:txBody>
      </p:sp>
    </p:spTree>
    <p:extLst>
      <p:ext uri="{BB962C8B-B14F-4D97-AF65-F5344CB8AC3E}">
        <p14:creationId xmlns:p14="http://schemas.microsoft.com/office/powerpoint/2010/main" val="1920929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338989"/>
            <a:ext cx="8651631" cy="313984"/>
          </a:xfrm>
        </p:spPr>
        <p:txBody>
          <a:bodyPr/>
          <a:lstStyle/>
          <a:p>
            <a:r>
              <a:rPr lang="ru-RU" sz="2400" b="1" dirty="0"/>
              <a:t>Введение механизма отслеживания недобросовестных журналов и процесса на переоценки</a:t>
            </a:r>
            <a:endParaRPr lang="en-US" sz="2400" b="1" dirty="0"/>
          </a:p>
        </p:txBody>
      </p:sp>
      <p:sp>
        <p:nvSpPr>
          <p:cNvPr id="10" name="Rectangle 9"/>
          <p:cNvSpPr/>
          <p:nvPr/>
        </p:nvSpPr>
        <p:spPr>
          <a:xfrm>
            <a:off x="1780309" y="1143000"/>
            <a:ext cx="5593619" cy="507831"/>
          </a:xfrm>
          <a:prstGeom prst="rect">
            <a:avLst/>
          </a:prstGeom>
        </p:spPr>
        <p:txBody>
          <a:bodyPr wrap="square">
            <a:spAutoFit/>
          </a:bodyPr>
          <a:lstStyle/>
          <a:p>
            <a:pPr algn="ctr"/>
            <a:r>
              <a:rPr lang="ru-RU" sz="1350" dirty="0"/>
              <a:t>Постоянный мониторинг содержания позволит поддерживать </a:t>
            </a:r>
            <a:r>
              <a:rPr lang="ru-RU" sz="1350" b="1" dirty="0"/>
              <a:t>высокое качество журнала</a:t>
            </a:r>
            <a:endParaRPr lang="en-US" sz="1350" b="1" dirty="0"/>
          </a:p>
        </p:txBody>
      </p:sp>
      <p:grpSp>
        <p:nvGrpSpPr>
          <p:cNvPr id="11" name="Group 10"/>
          <p:cNvGrpSpPr/>
          <p:nvPr/>
        </p:nvGrpSpPr>
        <p:grpSpPr>
          <a:xfrm>
            <a:off x="1321105" y="2027056"/>
            <a:ext cx="6501791" cy="2827386"/>
            <a:chOff x="114299" y="2702741"/>
            <a:chExt cx="8669054" cy="3769848"/>
          </a:xfrm>
        </p:grpSpPr>
        <p:sp>
          <p:nvSpPr>
            <p:cNvPr id="15" name="Rounded Rectangle 14"/>
            <p:cNvSpPr/>
            <p:nvPr/>
          </p:nvSpPr>
          <p:spPr>
            <a:xfrm>
              <a:off x="114299" y="4084595"/>
              <a:ext cx="7318694" cy="486869"/>
            </a:xfrm>
            <a:prstGeom prst="roundRect">
              <a:avLst/>
            </a:prstGeom>
            <a:solidFill>
              <a:schemeClr val="bg1"/>
            </a:solidFill>
            <a:ln>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dirty="0">
                  <a:solidFill>
                    <a:schemeClr val="tx1"/>
                  </a:solidFill>
                </a:rPr>
                <a:t> </a:t>
              </a:r>
            </a:p>
          </p:txBody>
        </p:sp>
        <p:sp>
          <p:nvSpPr>
            <p:cNvPr id="14" name="Rounded Rectangle 13"/>
            <p:cNvSpPr/>
            <p:nvPr/>
          </p:nvSpPr>
          <p:spPr>
            <a:xfrm>
              <a:off x="114299" y="2703899"/>
              <a:ext cx="8669054" cy="1270450"/>
            </a:xfrm>
            <a:prstGeom prst="roundRect">
              <a:avLst/>
            </a:prstGeom>
            <a:solidFill>
              <a:schemeClr val="bg1"/>
            </a:solidFill>
            <a:ln>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dirty="0">
                  <a:solidFill>
                    <a:schemeClr val="tx1"/>
                  </a:solidFill>
                </a:rPr>
                <a:t> </a:t>
              </a:r>
            </a:p>
          </p:txBody>
        </p:sp>
        <p:sp>
          <p:nvSpPr>
            <p:cNvPr id="3" name="Rounded Rectangle 2"/>
            <p:cNvSpPr/>
            <p:nvPr/>
          </p:nvSpPr>
          <p:spPr>
            <a:xfrm>
              <a:off x="3895877" y="2702741"/>
              <a:ext cx="2443794" cy="1270450"/>
            </a:xfrm>
            <a:prstGeom prst="roundRect">
              <a:avLst/>
            </a:prstGeom>
            <a:solidFill>
              <a:schemeClr val="bg2">
                <a:lumMod val="20000"/>
                <a:lumOff val="80000"/>
              </a:schemeClr>
            </a:solidFill>
            <a:ln>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ru-RU" sz="1350" dirty="0">
                  <a:solidFill>
                    <a:schemeClr val="tx1"/>
                  </a:solidFill>
                </a:rPr>
                <a:t>Выявление журналов по метрикам и критериям </a:t>
              </a:r>
              <a:endParaRPr lang="en-US" sz="1350" dirty="0">
                <a:solidFill>
                  <a:schemeClr val="tx1"/>
                </a:solidFill>
              </a:endParaRPr>
            </a:p>
          </p:txBody>
        </p:sp>
        <p:sp>
          <p:nvSpPr>
            <p:cNvPr id="4" name="Rounded Rectangle 3"/>
            <p:cNvSpPr/>
            <p:nvPr/>
          </p:nvSpPr>
          <p:spPr>
            <a:xfrm>
              <a:off x="6339559" y="2702741"/>
              <a:ext cx="2443794" cy="1270450"/>
            </a:xfrm>
            <a:prstGeom prst="roundRect">
              <a:avLst/>
            </a:prstGeom>
            <a:solidFill>
              <a:schemeClr val="bg2">
                <a:lumMod val="20000"/>
                <a:lumOff val="80000"/>
              </a:schemeClr>
            </a:solidFill>
            <a:ln>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a:solidFill>
                    <a:schemeClr val="tx1"/>
                  </a:solidFill>
                </a:rPr>
                <a:t>“Radar”</a:t>
              </a:r>
              <a:r>
                <a:rPr lang="ru-RU" sz="1200" dirty="0">
                  <a:solidFill>
                    <a:schemeClr val="tx1"/>
                  </a:solidFill>
                </a:rPr>
                <a:t> прогнозирующий выбросы и ухудшение показателей</a:t>
              </a:r>
              <a:endParaRPr lang="en-US" sz="1200" dirty="0">
                <a:solidFill>
                  <a:schemeClr val="tx1"/>
                </a:solidFill>
              </a:endParaRPr>
            </a:p>
          </p:txBody>
        </p:sp>
        <p:sp>
          <p:nvSpPr>
            <p:cNvPr id="5" name="Rounded Rectangle 4"/>
            <p:cNvSpPr/>
            <p:nvPr/>
          </p:nvSpPr>
          <p:spPr>
            <a:xfrm>
              <a:off x="1454075" y="2702741"/>
              <a:ext cx="2443794" cy="1270450"/>
            </a:xfrm>
            <a:prstGeom prst="roundRect">
              <a:avLst/>
            </a:prstGeom>
            <a:solidFill>
              <a:schemeClr val="bg2">
                <a:lumMod val="20000"/>
                <a:lumOff val="80000"/>
              </a:schemeClr>
            </a:solidFill>
            <a:ln>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chemeClr val="tx1"/>
                  </a:solidFill>
                </a:rPr>
                <a:t>Прямое информирование пользователей об ухудшении показателей</a:t>
              </a:r>
              <a:endParaRPr lang="en-US" sz="1200" dirty="0">
                <a:solidFill>
                  <a:schemeClr val="tx1"/>
                </a:solidFill>
              </a:endParaRPr>
            </a:p>
          </p:txBody>
        </p:sp>
        <p:sp>
          <p:nvSpPr>
            <p:cNvPr id="6" name="Rounded Rectangle 5"/>
            <p:cNvSpPr/>
            <p:nvPr/>
          </p:nvSpPr>
          <p:spPr>
            <a:xfrm>
              <a:off x="1464659" y="4085131"/>
              <a:ext cx="7318694" cy="486869"/>
            </a:xfrm>
            <a:prstGeom prst="roundRect">
              <a:avLst/>
            </a:prstGeom>
            <a:solidFill>
              <a:schemeClr val="bg2">
                <a:lumMod val="20000"/>
                <a:lumOff val="80000"/>
              </a:schemeClr>
            </a:solidFill>
            <a:ln>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ru-RU" sz="1350" dirty="0">
                  <a:solidFill>
                    <a:schemeClr val="tx1"/>
                  </a:solidFill>
                </a:rPr>
                <a:t>Переоценка</a:t>
              </a:r>
              <a:r>
                <a:rPr lang="en-US" sz="1350" dirty="0">
                  <a:solidFill>
                    <a:schemeClr val="tx1"/>
                  </a:solidFill>
                </a:rPr>
                <a:t> Content Selection &amp; Advisory Board (CSAB)</a:t>
              </a:r>
            </a:p>
          </p:txBody>
        </p:sp>
        <p:sp>
          <p:nvSpPr>
            <p:cNvPr id="8" name="Flowchart: Merge 7"/>
            <p:cNvSpPr/>
            <p:nvPr/>
          </p:nvSpPr>
          <p:spPr>
            <a:xfrm>
              <a:off x="114299" y="4693381"/>
              <a:ext cx="8669054" cy="849664"/>
            </a:xfrm>
            <a:prstGeom prst="flowChartMerge">
              <a:avLst/>
            </a:prstGeom>
            <a:solidFill>
              <a:schemeClr val="bg2">
                <a:lumMod val="20000"/>
                <a:lumOff val="80000"/>
              </a:schemeClr>
            </a:solidFill>
            <a:ln>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350" dirty="0">
                <a:solidFill>
                  <a:schemeClr val="tx1"/>
                </a:solidFill>
              </a:endParaRPr>
            </a:p>
            <a:p>
              <a:pPr algn="ctr"/>
              <a:r>
                <a:rPr lang="ru-RU" sz="1350" dirty="0">
                  <a:solidFill>
                    <a:schemeClr val="tx1"/>
                  </a:solidFill>
                </a:rPr>
                <a:t>Мониторинг содержания</a:t>
              </a:r>
              <a:endParaRPr lang="en-US" sz="1350" dirty="0">
                <a:solidFill>
                  <a:schemeClr val="tx1"/>
                </a:solidFill>
              </a:endParaRPr>
            </a:p>
          </p:txBody>
        </p:sp>
        <p:pic>
          <p:nvPicPr>
            <p:cNvPr id="9" name="Picture 2" descr="C:\Users\steigingas\AppData\Local\Microsoft\Windows\Temporary Internet Files\Content.Outlook\7TMQTV6R\SCOPUS-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2704" y="5773830"/>
              <a:ext cx="2272244" cy="6987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22530" y="4143900"/>
              <a:ext cx="1002839" cy="400109"/>
            </a:xfrm>
            <a:prstGeom prst="rect">
              <a:avLst/>
            </a:prstGeom>
            <a:noFill/>
          </p:spPr>
          <p:txBody>
            <a:bodyPr wrap="none" rtlCol="0">
              <a:spAutoFit/>
            </a:bodyPr>
            <a:lstStyle>
              <a:defPPr>
                <a:defRPr lang="en-US"/>
              </a:defPPr>
            </a:lstStyle>
            <a:p>
              <a:r>
                <a:rPr lang="en-US" sz="1350" dirty="0"/>
                <a:t>Review</a:t>
              </a: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859" y="3046038"/>
              <a:ext cx="636615" cy="688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80989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317" y="231238"/>
            <a:ext cx="8398411" cy="313984"/>
          </a:xfrm>
        </p:spPr>
        <p:txBody>
          <a:bodyPr/>
          <a:lstStyle/>
          <a:p>
            <a:r>
              <a:rPr lang="ru-RU" sz="2000" dirty="0"/>
              <a:t>В погоне за ненаучными целями, начинают пренебрегать процессом рецензирования</a:t>
            </a:r>
            <a:r>
              <a:rPr lang="en-US" sz="2000" dirty="0"/>
              <a:t>? (</a:t>
            </a:r>
            <a:r>
              <a:rPr lang="ru-RU" sz="2000" dirty="0"/>
              <a:t>пример журнала по энергетике</a:t>
            </a:r>
            <a:r>
              <a:rPr lang="en-US" sz="2000" dirty="0"/>
              <a:t>)</a:t>
            </a:r>
          </a:p>
        </p:txBody>
      </p:sp>
      <p:pic>
        <p:nvPicPr>
          <p:cNvPr id="6" name="Picture 10"/>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286250" y="1771650"/>
            <a:ext cx="371475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1143001" y="1828800"/>
            <a:ext cx="3143249"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4912" y="867234"/>
            <a:ext cx="8162816" cy="692497"/>
          </a:xfrm>
          <a:prstGeom prst="rect">
            <a:avLst/>
          </a:prstGeom>
        </p:spPr>
        <p:txBody>
          <a:bodyPr wrap="square">
            <a:spAutoFit/>
          </a:bodyPr>
          <a:lstStyle/>
          <a:p>
            <a:r>
              <a:rPr lang="en-US" sz="975" dirty="0"/>
              <a:t>“</a:t>
            </a:r>
            <a:r>
              <a:rPr lang="ru-RU" sz="975" dirty="0"/>
              <a:t>Цели и область применения: ... предназначен для детального и всестороннего исследования, анализа и соответствующих обзоров междисциплинарных аспектов возобновляемых источников энергии, ископаемых, биомассы, сельскохозяйственных отходов, твердых отходов, </a:t>
            </a:r>
            <a:r>
              <a:rPr lang="ru-RU" sz="975" dirty="0" err="1"/>
              <a:t>гидро</a:t>
            </a:r>
            <a:r>
              <a:rPr lang="ru-RU" sz="975" dirty="0"/>
              <a:t>, солнечных, атомных, геотермальных, ветровых источников энергии, всех процессов преобразования энергии, вредных веществ, защиты окружающей среды, включая экспериментальные, аналитические, промышленные исследования. </a:t>
            </a:r>
            <a:r>
              <a:rPr lang="en-US" sz="975" dirty="0"/>
              <a:t>”</a:t>
            </a:r>
          </a:p>
        </p:txBody>
      </p:sp>
    </p:spTree>
    <p:extLst>
      <p:ext uri="{BB962C8B-B14F-4D97-AF65-F5344CB8AC3E}">
        <p14:creationId xmlns:p14="http://schemas.microsoft.com/office/powerpoint/2010/main" val="97043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35" y="308522"/>
            <a:ext cx="7891974" cy="313984"/>
          </a:xfrm>
        </p:spPr>
        <p:txBody>
          <a:bodyPr/>
          <a:lstStyle/>
          <a:p>
            <a:r>
              <a:rPr lang="ru-RU" sz="2400" dirty="0"/>
              <a:t>Методология</a:t>
            </a:r>
            <a:r>
              <a:rPr lang="en-US" sz="2400" dirty="0"/>
              <a:t>:</a:t>
            </a:r>
            <a:r>
              <a:rPr lang="ru-RU" sz="2400" dirty="0"/>
              <a:t> метрики и показатели переоценки</a:t>
            </a:r>
            <a:endParaRPr lang="en-US" sz="2400" dirty="0"/>
          </a:p>
        </p:txBody>
      </p:sp>
      <p:graphicFrame>
        <p:nvGraphicFramePr>
          <p:cNvPr id="4" name="Table 3"/>
          <p:cNvGraphicFramePr>
            <a:graphicFrameLocks noGrp="1"/>
          </p:cNvGraphicFramePr>
          <p:nvPr/>
        </p:nvGraphicFramePr>
        <p:xfrm>
          <a:off x="2435954" y="921170"/>
          <a:ext cx="6480720" cy="3672410"/>
        </p:xfrm>
        <a:graphic>
          <a:graphicData uri="http://schemas.openxmlformats.org/drawingml/2006/table">
            <a:tbl>
              <a:tblPr firstRow="1" firstCol="1" bandRow="1">
                <a:tableStyleId>{69012ECD-51FC-41F1-AA8D-1B2483CD663E}</a:tableStyleId>
              </a:tblPr>
              <a:tblGrid>
                <a:gridCol w="1169453">
                  <a:extLst>
                    <a:ext uri="{9D8B030D-6E8A-4147-A177-3AD203B41FA5}">
                      <a16:colId xmlns:a16="http://schemas.microsoft.com/office/drawing/2014/main" val="20000"/>
                    </a:ext>
                  </a:extLst>
                </a:gridCol>
                <a:gridCol w="1218180">
                  <a:extLst>
                    <a:ext uri="{9D8B030D-6E8A-4147-A177-3AD203B41FA5}">
                      <a16:colId xmlns:a16="http://schemas.microsoft.com/office/drawing/2014/main" val="20001"/>
                    </a:ext>
                  </a:extLst>
                </a:gridCol>
                <a:gridCol w="4093087">
                  <a:extLst>
                    <a:ext uri="{9D8B030D-6E8A-4147-A177-3AD203B41FA5}">
                      <a16:colId xmlns:a16="http://schemas.microsoft.com/office/drawing/2014/main" val="20002"/>
                    </a:ext>
                  </a:extLst>
                </a:gridCol>
              </a:tblGrid>
              <a:tr h="353814">
                <a:tc>
                  <a:txBody>
                    <a:bodyPr/>
                    <a:lstStyle/>
                    <a:p>
                      <a:pPr>
                        <a:lnSpc>
                          <a:spcPts val="1200"/>
                        </a:lnSpc>
                        <a:spcAft>
                          <a:spcPts val="1650"/>
                        </a:spcAft>
                      </a:pPr>
                      <a:r>
                        <a:rPr lang="ru-RU" sz="1200" spc="25" dirty="0">
                          <a:effectLst/>
                          <a:latin typeface="+mn-lt"/>
                        </a:rPr>
                        <a:t>Метрики</a:t>
                      </a:r>
                      <a:endParaRPr lang="en-US" sz="1200" dirty="0">
                        <a:effectLst/>
                        <a:latin typeface="Times New Roman"/>
                      </a:endParaRPr>
                    </a:p>
                  </a:txBody>
                  <a:tcPr marL="51435" marR="51435" marT="0" marB="0"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200"/>
                        </a:lnSpc>
                        <a:spcAft>
                          <a:spcPts val="1650"/>
                        </a:spcAft>
                      </a:pPr>
                      <a:r>
                        <a:rPr lang="ru-RU" sz="1200" spc="25" dirty="0">
                          <a:effectLst/>
                          <a:latin typeface="+mn-lt"/>
                        </a:rPr>
                        <a:t>Показатели</a:t>
                      </a:r>
                      <a:endParaRPr lang="en-US" sz="1200" dirty="0">
                        <a:effectLst/>
                        <a:latin typeface="Times New Roman"/>
                      </a:endParaRPr>
                    </a:p>
                  </a:txBody>
                  <a:tcPr marL="51435" marR="51435"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200"/>
                        </a:lnSpc>
                        <a:spcAft>
                          <a:spcPts val="1650"/>
                        </a:spcAft>
                      </a:pPr>
                      <a:r>
                        <a:rPr lang="ru-RU" sz="1200" spc="25" dirty="0">
                          <a:effectLst/>
                          <a:latin typeface="+mn-lt"/>
                        </a:rPr>
                        <a:t>Пояснение</a:t>
                      </a:r>
                      <a:endParaRPr lang="en-US" sz="1200" dirty="0">
                        <a:effectLst/>
                        <a:latin typeface="Times New Roman"/>
                      </a:endParaRPr>
                    </a:p>
                  </a:txBody>
                  <a:tcPr marL="51435" marR="51435" marT="0" marB="0" anchor="ctr">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39022">
                <a:tc>
                  <a:txBody>
                    <a:bodyPr/>
                    <a:lstStyle/>
                    <a:p>
                      <a:pPr marL="0" marR="0" algn="just">
                        <a:spcBef>
                          <a:spcPts val="0"/>
                        </a:spcBef>
                        <a:spcAft>
                          <a:spcPts val="0"/>
                        </a:spcAft>
                      </a:pPr>
                      <a:r>
                        <a:rPr lang="en-US" sz="1100" dirty="0">
                          <a:effectLst/>
                        </a:rPr>
                        <a:t>Self-citations</a:t>
                      </a:r>
                      <a:endParaRPr lang="en-US" sz="1100" dirty="0">
                        <a:effectLst/>
                        <a:latin typeface="Times New Roman"/>
                        <a:ea typeface="Times New Roman"/>
                      </a:endParaRPr>
                    </a:p>
                  </a:txBody>
                  <a:tcPr marL="51435" marR="51435" marT="0" marB="0" anchor="ctr">
                    <a:lnL w="9525" cap="flat" cmpd="sng" algn="ctr">
                      <a:noFill/>
                      <a:prstDash val="solid"/>
                    </a:lnL>
                    <a:lnR>
                      <a:noFill/>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gn="ctr">
                        <a:lnSpc>
                          <a:spcPts val="1200"/>
                        </a:lnSpc>
                        <a:spcAft>
                          <a:spcPts val="1650"/>
                        </a:spcAft>
                      </a:pPr>
                      <a:r>
                        <a:rPr lang="en-US" sz="1100" spc="25" dirty="0">
                          <a:effectLst/>
                        </a:rPr>
                        <a:t>200%</a:t>
                      </a:r>
                      <a:endParaRPr lang="en-US" sz="1100" dirty="0">
                        <a:effectLst/>
                        <a:latin typeface="Times New Roman"/>
                      </a:endParaRPr>
                    </a:p>
                  </a:txBody>
                  <a:tcPr marL="51435" marR="51435" marT="0" marB="0" anchor="ctr">
                    <a:lnL>
                      <a:noFill/>
                    </a:lnL>
                    <a:lnR>
                      <a:noFill/>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nSpc>
                          <a:spcPts val="1200"/>
                        </a:lnSpc>
                        <a:spcAft>
                          <a:spcPts val="1650"/>
                        </a:spcAft>
                      </a:pPr>
                      <a:r>
                        <a:rPr lang="ru-RU" sz="1100" kern="1200" dirty="0">
                          <a:solidFill>
                            <a:schemeClr val="tx1"/>
                          </a:solidFill>
                          <a:effectLst/>
                          <a:latin typeface="+mn-lt"/>
                          <a:ea typeface="+mn-ea"/>
                          <a:cs typeface="+mn-cs"/>
                        </a:rPr>
                        <a:t>Журнал цитирует себя в 2 раза чаще (или более) чем другие журналы в среднем в данной области</a:t>
                      </a:r>
                      <a:endParaRPr lang="en-US" sz="1100" kern="1200" dirty="0">
                        <a:solidFill>
                          <a:schemeClr val="tx1"/>
                        </a:solidFill>
                        <a:effectLst/>
                        <a:latin typeface="+mn-lt"/>
                        <a:ea typeface="+mn-ea"/>
                        <a:cs typeface="+mn-cs"/>
                      </a:endParaRPr>
                    </a:p>
                  </a:txBody>
                  <a:tcPr marL="51435" marR="51435" marT="0" marB="0" anchor="ctr">
                    <a:lnL>
                      <a:noFill/>
                    </a:lnL>
                    <a:lnR w="9525" cap="flat" cmpd="sng" algn="ctr">
                      <a:noFill/>
                      <a:prstDash val="solid"/>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10138">
                <a:tc>
                  <a:txBody>
                    <a:bodyPr/>
                    <a:lstStyle/>
                    <a:p>
                      <a:pPr marL="0" marR="0">
                        <a:spcBef>
                          <a:spcPts val="0"/>
                        </a:spcBef>
                        <a:spcAft>
                          <a:spcPts val="0"/>
                        </a:spcAft>
                      </a:pPr>
                      <a:r>
                        <a:rPr lang="en-US" sz="1100" dirty="0">
                          <a:effectLst/>
                        </a:rPr>
                        <a:t>Citations</a:t>
                      </a:r>
                      <a:endParaRPr lang="en-US" sz="1100" dirty="0">
                        <a:effectLst/>
                        <a:latin typeface="Times New Roman"/>
                        <a:ea typeface="Times New Roman"/>
                      </a:endParaRPr>
                    </a:p>
                  </a:txBody>
                  <a:tcPr marL="51435" marR="51435"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200"/>
                        </a:lnSpc>
                        <a:spcAft>
                          <a:spcPts val="1650"/>
                        </a:spcAft>
                      </a:pPr>
                      <a:r>
                        <a:rPr lang="en-US" sz="1100" spc="25" dirty="0">
                          <a:effectLst/>
                        </a:rPr>
                        <a:t>50%</a:t>
                      </a:r>
                      <a:endParaRPr lang="en-US" sz="1100" dirty="0">
                        <a:effectLst/>
                        <a:latin typeface="Times New Roman"/>
                      </a:endParaRPr>
                    </a:p>
                  </a:txBody>
                  <a:tcPr marL="51435" marR="51435"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tc>
                  <a:txBody>
                    <a:bodyPr/>
                    <a:lstStyle/>
                    <a:p>
                      <a:pPr marL="0" marR="0">
                        <a:spcBef>
                          <a:spcPts val="0"/>
                        </a:spcBef>
                        <a:spcAft>
                          <a:spcPts val="0"/>
                        </a:spcAft>
                      </a:pPr>
                      <a:r>
                        <a:rPr lang="ru-RU" sz="1100" dirty="0">
                          <a:effectLst/>
                        </a:rPr>
                        <a:t>Журнал получает половину (или меньше) цитирований</a:t>
                      </a:r>
                      <a:r>
                        <a:rPr lang="en-US" sz="1100" dirty="0">
                          <a:effectLst/>
                        </a:rPr>
                        <a:t>,</a:t>
                      </a:r>
                      <a:r>
                        <a:rPr lang="ru-RU" sz="1100" dirty="0">
                          <a:effectLst/>
                        </a:rPr>
                        <a:t> кот. получают подобные журналы</a:t>
                      </a:r>
                      <a:r>
                        <a:rPr lang="ru-RU" sz="1100" baseline="0" dirty="0">
                          <a:effectLst/>
                        </a:rPr>
                        <a:t> в среднем в этой области</a:t>
                      </a:r>
                      <a:endParaRPr lang="en-US" sz="1100" dirty="0">
                        <a:effectLst/>
                        <a:latin typeface="Times New Roman"/>
                        <a:ea typeface="Times New Roman"/>
                      </a:endParaRPr>
                    </a:p>
                  </a:txBody>
                  <a:tcPr marL="51435" marR="51435"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39022">
                <a:tc>
                  <a:txBody>
                    <a:bodyPr/>
                    <a:lstStyle/>
                    <a:p>
                      <a:pPr marL="0" marR="0">
                        <a:spcBef>
                          <a:spcPts val="0"/>
                        </a:spcBef>
                        <a:spcAft>
                          <a:spcPts val="0"/>
                        </a:spcAft>
                      </a:pPr>
                      <a:r>
                        <a:rPr lang="en-US" sz="1100">
                          <a:effectLst/>
                        </a:rPr>
                        <a:t>Impact Per Publication</a:t>
                      </a:r>
                      <a:endParaRPr lang="en-US" sz="1100">
                        <a:effectLst/>
                        <a:latin typeface="Times New Roman"/>
                        <a:ea typeface="Times New Roman"/>
                      </a:endParaRPr>
                    </a:p>
                  </a:txBody>
                  <a:tcPr marL="51435" marR="51435"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lnSpc>
                          <a:spcPts val="1200"/>
                        </a:lnSpc>
                        <a:spcAft>
                          <a:spcPts val="1650"/>
                        </a:spcAft>
                      </a:pPr>
                      <a:r>
                        <a:rPr lang="en-US" sz="1100" spc="25" dirty="0">
                          <a:effectLst/>
                        </a:rPr>
                        <a:t>50%</a:t>
                      </a:r>
                      <a:endParaRPr lang="en-US" sz="1100" dirty="0">
                        <a:effectLst/>
                        <a:latin typeface="Times New Roman"/>
                      </a:endParaRPr>
                    </a:p>
                  </a:txBody>
                  <a:tcPr marL="51435" marR="51435"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nSpc>
                          <a:spcPts val="1200"/>
                        </a:lnSpc>
                        <a:spcAft>
                          <a:spcPts val="1650"/>
                        </a:spcAft>
                      </a:pPr>
                      <a:r>
                        <a:rPr lang="en-US" sz="1100" dirty="0">
                          <a:effectLst/>
                        </a:rPr>
                        <a:t> </a:t>
                      </a:r>
                      <a:r>
                        <a:rPr lang="ru-RU" sz="1100" dirty="0">
                          <a:effectLst/>
                        </a:rPr>
                        <a:t>Показатель </a:t>
                      </a:r>
                      <a:r>
                        <a:rPr lang="en-US" sz="1100" dirty="0">
                          <a:effectLst/>
                        </a:rPr>
                        <a:t>IPP </a:t>
                      </a:r>
                      <a:r>
                        <a:rPr lang="ru-RU" sz="1100" dirty="0">
                          <a:effectLst/>
                        </a:rPr>
                        <a:t>журнала в половину меньше (или еще меньше) чем в среднем</a:t>
                      </a:r>
                      <a:r>
                        <a:rPr lang="ru-RU" sz="1100" baseline="0" dirty="0">
                          <a:effectLst/>
                        </a:rPr>
                        <a:t> журналы в данной области</a:t>
                      </a:r>
                      <a:endParaRPr lang="en-US" sz="1100" dirty="0">
                        <a:effectLst/>
                        <a:latin typeface="Times New Roman"/>
                      </a:endParaRPr>
                    </a:p>
                  </a:txBody>
                  <a:tcPr marL="51435" marR="51435"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10138">
                <a:tc>
                  <a:txBody>
                    <a:bodyPr/>
                    <a:lstStyle/>
                    <a:p>
                      <a:pPr marL="0" marR="0">
                        <a:spcBef>
                          <a:spcPts val="0"/>
                        </a:spcBef>
                        <a:spcAft>
                          <a:spcPts val="0"/>
                        </a:spcAft>
                      </a:pPr>
                      <a:r>
                        <a:rPr lang="en-US" sz="1100" dirty="0">
                          <a:effectLst/>
                        </a:rPr>
                        <a:t>Article Output</a:t>
                      </a:r>
                      <a:endParaRPr lang="en-US" sz="1100" dirty="0">
                        <a:effectLst/>
                        <a:latin typeface="Times New Roman"/>
                        <a:ea typeface="Times New Roman"/>
                      </a:endParaRPr>
                    </a:p>
                  </a:txBody>
                  <a:tcPr marL="51435" marR="51435"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200"/>
                        </a:lnSpc>
                        <a:spcAft>
                          <a:spcPts val="1650"/>
                        </a:spcAft>
                      </a:pPr>
                      <a:r>
                        <a:rPr lang="en-US" sz="1100" spc="25" dirty="0">
                          <a:effectLst/>
                        </a:rPr>
                        <a:t>50%</a:t>
                      </a:r>
                      <a:endParaRPr lang="en-US" sz="1100" dirty="0">
                        <a:effectLst/>
                        <a:latin typeface="Times New Roman"/>
                      </a:endParaRPr>
                    </a:p>
                  </a:txBody>
                  <a:tcPr marL="51435" marR="51435"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tc>
                  <a:txBody>
                    <a:bodyPr/>
                    <a:lstStyle/>
                    <a:p>
                      <a:pPr marL="0" marR="0">
                        <a:spcBef>
                          <a:spcPts val="0"/>
                        </a:spcBef>
                        <a:spcAft>
                          <a:spcPts val="0"/>
                        </a:spcAft>
                      </a:pPr>
                      <a:r>
                        <a:rPr lang="ru-RU" sz="1100" dirty="0">
                          <a:effectLst/>
                        </a:rPr>
                        <a:t>Журнал публикует половину</a:t>
                      </a:r>
                      <a:r>
                        <a:rPr lang="ru-RU" sz="1100" baseline="0" dirty="0">
                          <a:effectLst/>
                        </a:rPr>
                        <a:t> (или менее) статей по теме по сравнению с журналами в той же области</a:t>
                      </a:r>
                      <a:endParaRPr lang="en-US" sz="1100" dirty="0">
                        <a:effectLst/>
                        <a:latin typeface="Times New Roman"/>
                        <a:ea typeface="Times New Roman"/>
                      </a:endParaRPr>
                    </a:p>
                  </a:txBody>
                  <a:tcPr marL="51435" marR="51435"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610138">
                <a:tc>
                  <a:txBody>
                    <a:bodyPr/>
                    <a:lstStyle/>
                    <a:p>
                      <a:pPr marL="0" marR="0">
                        <a:spcBef>
                          <a:spcPts val="0"/>
                        </a:spcBef>
                        <a:spcAft>
                          <a:spcPts val="0"/>
                        </a:spcAft>
                      </a:pPr>
                      <a:r>
                        <a:rPr lang="en-US" sz="1100">
                          <a:effectLst/>
                        </a:rPr>
                        <a:t>Abstract Usage</a:t>
                      </a:r>
                      <a:endParaRPr lang="en-US" sz="1100">
                        <a:effectLst/>
                        <a:latin typeface="Times New Roman"/>
                        <a:ea typeface="Times New Roman"/>
                      </a:endParaRPr>
                    </a:p>
                  </a:txBody>
                  <a:tcPr marL="51435" marR="51435"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lnSpc>
                          <a:spcPts val="1200"/>
                        </a:lnSpc>
                        <a:spcAft>
                          <a:spcPts val="1650"/>
                        </a:spcAft>
                      </a:pPr>
                      <a:r>
                        <a:rPr lang="en-US" sz="1100" spc="25" dirty="0">
                          <a:effectLst/>
                        </a:rPr>
                        <a:t>50%</a:t>
                      </a:r>
                      <a:endParaRPr lang="en-US" sz="1100" dirty="0">
                        <a:effectLst/>
                        <a:latin typeface="Times New Roman"/>
                      </a:endParaRPr>
                    </a:p>
                  </a:txBody>
                  <a:tcPr marL="51435" marR="51435"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spcBef>
                          <a:spcPts val="0"/>
                        </a:spcBef>
                        <a:spcAft>
                          <a:spcPts val="0"/>
                        </a:spcAft>
                      </a:pPr>
                      <a:r>
                        <a:rPr lang="ru-RU" sz="1100" dirty="0">
                          <a:effectLst/>
                        </a:rPr>
                        <a:t>Использование</a:t>
                      </a:r>
                      <a:r>
                        <a:rPr lang="ru-RU" sz="1100" baseline="0" dirty="0">
                          <a:effectLst/>
                        </a:rPr>
                        <a:t> журнальных аннотаций в 2 или более раз реже по сравнению с журналами в той же области</a:t>
                      </a:r>
                      <a:endParaRPr lang="en-US" sz="1100" dirty="0">
                        <a:effectLst/>
                        <a:latin typeface="Times New Roman"/>
                        <a:ea typeface="Times New Roman"/>
                      </a:endParaRPr>
                    </a:p>
                  </a:txBody>
                  <a:tcPr marL="51435" marR="51435"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10138">
                <a:tc>
                  <a:txBody>
                    <a:bodyPr/>
                    <a:lstStyle/>
                    <a:p>
                      <a:pPr marL="0" marR="0">
                        <a:spcBef>
                          <a:spcPts val="0"/>
                        </a:spcBef>
                        <a:spcAft>
                          <a:spcPts val="0"/>
                        </a:spcAft>
                      </a:pPr>
                      <a:r>
                        <a:rPr lang="en-US" sz="1100" dirty="0">
                          <a:effectLst/>
                        </a:rPr>
                        <a:t>Full Text Links</a:t>
                      </a:r>
                      <a:endParaRPr lang="en-US" sz="1100" dirty="0">
                        <a:effectLst/>
                        <a:latin typeface="Times New Roman"/>
                        <a:ea typeface="Times New Roman"/>
                      </a:endParaRPr>
                    </a:p>
                  </a:txBody>
                  <a:tcPr marL="51435" marR="51435" marT="0" marB="0" anchor="ctr">
                    <a:lnL w="9525" cap="flat" cmpd="sng" algn="ctr">
                      <a:noFill/>
                      <a:prstDash val="solid"/>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ts val="1200"/>
                        </a:lnSpc>
                        <a:spcAft>
                          <a:spcPts val="1650"/>
                        </a:spcAft>
                      </a:pPr>
                      <a:r>
                        <a:rPr lang="en-US" sz="1100" spc="25" dirty="0">
                          <a:effectLst/>
                        </a:rPr>
                        <a:t>50%</a:t>
                      </a:r>
                      <a:endParaRPr lang="en-US" sz="1100" dirty="0">
                        <a:effectLst/>
                        <a:latin typeface="Times New Roman"/>
                      </a:endParaRPr>
                    </a:p>
                  </a:txBody>
                  <a:tcPr marL="51435" marR="51435" marT="0" marB="0" anchor="ctr">
                    <a:lnL>
                      <a:noFill/>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a:spcBef>
                          <a:spcPts val="0"/>
                        </a:spcBef>
                        <a:spcAft>
                          <a:spcPts val="0"/>
                        </a:spcAft>
                      </a:pPr>
                      <a:r>
                        <a:rPr lang="ru-RU" sz="1100" dirty="0">
                          <a:effectLst/>
                        </a:rPr>
                        <a:t>Полный текст используется в 2 или более раз реже по</a:t>
                      </a:r>
                      <a:r>
                        <a:rPr lang="ru-RU" sz="1100" baseline="0" dirty="0">
                          <a:effectLst/>
                        </a:rPr>
                        <a:t> сравнению с журналами в той же области</a:t>
                      </a:r>
                      <a:endParaRPr lang="en-US" sz="1100" dirty="0">
                        <a:effectLst/>
                        <a:latin typeface="Times New Roman"/>
                        <a:ea typeface="Times New Roman"/>
                      </a:endParaRPr>
                    </a:p>
                  </a:txBody>
                  <a:tcPr marL="51435" marR="51435" marT="0" marB="0" anchor="ctr">
                    <a:lnL>
                      <a:noFill/>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AE2063CF-E6F6-494B-9B3E-6C9683C0CCE0}"/>
              </a:ext>
            </a:extLst>
          </p:cNvPr>
          <p:cNvSpPr txBox="1"/>
          <p:nvPr/>
        </p:nvSpPr>
        <p:spPr>
          <a:xfrm>
            <a:off x="126609" y="1104050"/>
            <a:ext cx="2222695" cy="3170099"/>
          </a:xfrm>
          <a:prstGeom prst="rect">
            <a:avLst/>
          </a:prstGeom>
          <a:noFill/>
        </p:spPr>
        <p:txBody>
          <a:bodyPr wrap="square" rtlCol="0">
            <a:spAutoFit/>
          </a:bodyPr>
          <a:lstStyle/>
          <a:p>
            <a:r>
              <a:rPr lang="ru-RU" sz="1000" dirty="0"/>
              <a:t>Если журнал демонстрирует неудовлетворительные показатели по любому из указанных шести критериев, то Scopus уведомит его об этом и предоставит возможность улучшить как минимум один показатель в течение года. Если в течение года журналу удалось улучшить как минимум один показатель, он не будет подлежать переоценке в текущем году. Однако, если журнал не будет соответствовать всем шести критериям на протяжении двух лет подряд, он попадет на  переоценку независимому экспертному совету по отбору контента (Content Selection &amp; Advisory Board, CSAB).</a:t>
            </a:r>
            <a:endParaRPr lang="en-US" sz="1000" dirty="0"/>
          </a:p>
        </p:txBody>
      </p:sp>
    </p:spTree>
    <p:extLst>
      <p:ext uri="{BB962C8B-B14F-4D97-AF65-F5344CB8AC3E}">
        <p14:creationId xmlns:p14="http://schemas.microsoft.com/office/powerpoint/2010/main" val="409477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Пример</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261" y="1211581"/>
            <a:ext cx="5695780" cy="3199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31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572" y="239040"/>
            <a:ext cx="8238319" cy="313984"/>
          </a:xfrm>
        </p:spPr>
        <p:txBody>
          <a:bodyPr/>
          <a:lstStyle/>
          <a:p>
            <a:r>
              <a:rPr lang="ru-RU" dirty="0"/>
              <a:t>Радар: негативные тенденции</a:t>
            </a:r>
            <a:endParaRPr lang="en-US" dirty="0"/>
          </a:p>
        </p:txBody>
      </p:sp>
      <p:pic>
        <p:nvPicPr>
          <p:cNvPr id="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7300" y="1619250"/>
            <a:ext cx="353571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62049" y="956310"/>
            <a:ext cx="6800850" cy="369332"/>
          </a:xfrm>
          <a:prstGeom prst="rect">
            <a:avLst/>
          </a:prstGeom>
        </p:spPr>
        <p:txBody>
          <a:bodyPr wrap="square">
            <a:spAutoFit/>
          </a:bodyPr>
          <a:lstStyle/>
          <a:p>
            <a:pPr marL="65151" algn="ctr"/>
            <a:r>
              <a:rPr lang="ru-RU" b="1" dirty="0">
                <a:solidFill>
                  <a:schemeClr val="accent2"/>
                </a:solidFill>
                <a:latin typeface="Arial Bold"/>
                <a:ea typeface="+mj-ea"/>
                <a:cs typeface="Arial Bold"/>
              </a:rPr>
              <a:t>Журнал по биотехнологии</a:t>
            </a:r>
            <a:endParaRPr lang="en-US" b="1" dirty="0">
              <a:solidFill>
                <a:schemeClr val="accent2"/>
              </a:solidFill>
              <a:latin typeface="Arial Bold"/>
              <a:ea typeface="+mj-ea"/>
              <a:cs typeface="Arial Bold"/>
            </a:endParaRPr>
          </a:p>
        </p:txBody>
      </p:sp>
      <p:sp>
        <p:nvSpPr>
          <p:cNvPr id="6" name="Rectangle 5"/>
          <p:cNvSpPr/>
          <p:nvPr/>
        </p:nvSpPr>
        <p:spPr>
          <a:xfrm>
            <a:off x="1162050" y="4331970"/>
            <a:ext cx="3630965" cy="415498"/>
          </a:xfrm>
          <a:prstGeom prst="rect">
            <a:avLst/>
          </a:prstGeom>
        </p:spPr>
        <p:txBody>
          <a:bodyPr wrap="square">
            <a:spAutoFit/>
          </a:bodyPr>
          <a:lstStyle/>
          <a:p>
            <a:pPr marL="65151"/>
            <a:r>
              <a:rPr lang="ru-RU" sz="1050" b="1" dirty="0">
                <a:solidFill>
                  <a:schemeClr val="accent1"/>
                </a:solidFill>
                <a:latin typeface="Arial Bold"/>
                <a:ea typeface="+mj-ea"/>
                <a:cs typeface="Arial Bold"/>
              </a:rPr>
              <a:t>Многократное увеличение статей после дебюта в </a:t>
            </a:r>
            <a:r>
              <a:rPr lang="en-US" sz="1050" b="1" dirty="0">
                <a:solidFill>
                  <a:schemeClr val="accent1"/>
                </a:solidFill>
                <a:latin typeface="Arial Bold"/>
                <a:ea typeface="+mj-ea"/>
                <a:cs typeface="Arial Bold"/>
              </a:rPr>
              <a:t> </a:t>
            </a:r>
            <a:r>
              <a:rPr lang="ru-RU" sz="1050" b="1" dirty="0">
                <a:solidFill>
                  <a:schemeClr val="accent1"/>
                </a:solidFill>
                <a:latin typeface="Arial Bold"/>
                <a:ea typeface="+mj-ea"/>
                <a:cs typeface="Arial Bold"/>
              </a:rPr>
              <a:t>базе</a:t>
            </a:r>
            <a:endParaRPr lang="en-US" sz="1050" b="1" dirty="0">
              <a:solidFill>
                <a:schemeClr val="accent1"/>
              </a:solidFill>
              <a:latin typeface="Arial Bold"/>
              <a:ea typeface="+mj-ea"/>
              <a:cs typeface="Arial Bold"/>
            </a:endParaRPr>
          </a:p>
        </p:txBody>
      </p:sp>
      <p:graphicFrame>
        <p:nvGraphicFramePr>
          <p:cNvPr id="7" name="Chart 6"/>
          <p:cNvGraphicFramePr/>
          <p:nvPr/>
        </p:nvGraphicFramePr>
        <p:xfrm>
          <a:off x="5074919" y="1493520"/>
          <a:ext cx="3288323" cy="273558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5303521" y="4342283"/>
            <a:ext cx="2659379" cy="415498"/>
          </a:xfrm>
          <a:prstGeom prst="rect">
            <a:avLst/>
          </a:prstGeom>
        </p:spPr>
        <p:txBody>
          <a:bodyPr wrap="square">
            <a:spAutoFit/>
          </a:bodyPr>
          <a:lstStyle/>
          <a:p>
            <a:pPr marL="65151"/>
            <a:r>
              <a:rPr lang="ru-RU" sz="1050" b="1" dirty="0">
                <a:solidFill>
                  <a:schemeClr val="accent1"/>
                </a:solidFill>
                <a:latin typeface="Arial Bold"/>
                <a:ea typeface="+mj-ea"/>
                <a:cs typeface="Arial Bold"/>
              </a:rPr>
              <a:t>Меньшее международное разнообразие</a:t>
            </a:r>
            <a:endParaRPr lang="en-US" sz="1050" b="1" dirty="0">
              <a:solidFill>
                <a:schemeClr val="accent1"/>
              </a:solidFill>
              <a:latin typeface="Arial Bold"/>
              <a:ea typeface="+mj-ea"/>
              <a:cs typeface="Arial Bold"/>
            </a:endParaRPr>
          </a:p>
        </p:txBody>
      </p:sp>
    </p:spTree>
    <p:extLst>
      <p:ext uri="{BB962C8B-B14F-4D97-AF65-F5344CB8AC3E}">
        <p14:creationId xmlns:p14="http://schemas.microsoft.com/office/powerpoint/2010/main" val="10409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E400-A606-4246-A2A1-6E449AB8970E}"/>
              </a:ext>
            </a:extLst>
          </p:cNvPr>
          <p:cNvSpPr>
            <a:spLocks noGrp="1"/>
          </p:cNvSpPr>
          <p:nvPr>
            <p:ph type="title"/>
          </p:nvPr>
        </p:nvSpPr>
        <p:spPr>
          <a:xfrm>
            <a:off x="373972" y="272200"/>
            <a:ext cx="8396056" cy="462759"/>
          </a:xfrm>
        </p:spPr>
        <p:txBody>
          <a:bodyPr/>
          <a:lstStyle/>
          <a:p>
            <a:r>
              <a:rPr lang="ru-RU" b="1" dirty="0"/>
              <a:t>Динамика рассмотрения российских журналов по годам</a:t>
            </a:r>
            <a:endParaRPr lang="en-GB" b="1" dirty="0"/>
          </a:p>
        </p:txBody>
      </p:sp>
      <p:sp>
        <p:nvSpPr>
          <p:cNvPr id="4" name="TextBox 3">
            <a:extLst>
              <a:ext uri="{FF2B5EF4-FFF2-40B4-BE49-F238E27FC236}">
                <a16:creationId xmlns:a16="http://schemas.microsoft.com/office/drawing/2014/main" id="{E4B33E51-7F4C-4075-9C73-5988D05DBDA0}"/>
              </a:ext>
            </a:extLst>
          </p:cNvPr>
          <p:cNvSpPr txBox="1"/>
          <p:nvPr/>
        </p:nvSpPr>
        <p:spPr>
          <a:xfrm>
            <a:off x="7201786" y="4755884"/>
            <a:ext cx="1942214" cy="230832"/>
          </a:xfrm>
          <a:prstGeom prst="rect">
            <a:avLst/>
          </a:prstGeom>
          <a:noFill/>
        </p:spPr>
        <p:txBody>
          <a:bodyPr wrap="square" rtlCol="0">
            <a:spAutoFit/>
          </a:bodyPr>
          <a:lstStyle/>
          <a:p>
            <a:r>
              <a:rPr lang="ru-RU" sz="900" i="1" dirty="0"/>
              <a:t>По данным на 01 октября 2019</a:t>
            </a:r>
            <a:endParaRPr lang="en-US" sz="900" i="1" dirty="0"/>
          </a:p>
        </p:txBody>
      </p:sp>
      <p:graphicFrame>
        <p:nvGraphicFramePr>
          <p:cNvPr id="14" name="Chart 13">
            <a:extLst>
              <a:ext uri="{FF2B5EF4-FFF2-40B4-BE49-F238E27FC236}">
                <a16:creationId xmlns:a16="http://schemas.microsoft.com/office/drawing/2014/main" id="{5800E0A7-41BE-42F0-9F16-10088772F467}"/>
              </a:ext>
            </a:extLst>
          </p:cNvPr>
          <p:cNvGraphicFramePr>
            <a:graphicFrameLocks/>
          </p:cNvGraphicFramePr>
          <p:nvPr/>
        </p:nvGraphicFramePr>
        <p:xfrm>
          <a:off x="373972" y="960010"/>
          <a:ext cx="8484278" cy="345586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2841434A-76AD-4166-8D28-162B6F6E5134}"/>
              </a:ext>
            </a:extLst>
          </p:cNvPr>
          <p:cNvSpPr txBox="1"/>
          <p:nvPr/>
        </p:nvSpPr>
        <p:spPr>
          <a:xfrm>
            <a:off x="5654695" y="4098478"/>
            <a:ext cx="949946" cy="253916"/>
          </a:xfrm>
          <a:prstGeom prst="rect">
            <a:avLst/>
          </a:prstGeom>
          <a:noFill/>
        </p:spPr>
        <p:txBody>
          <a:bodyPr wrap="square">
            <a:spAutoFit/>
          </a:bodyPr>
          <a:lstStyle/>
          <a:p>
            <a:pPr defTabSz="342900">
              <a:defRPr/>
            </a:pPr>
            <a:r>
              <a:rPr lang="ru-RU" sz="1050" dirty="0">
                <a:solidFill>
                  <a:srgbClr val="53565A"/>
                </a:solidFill>
                <a:latin typeface="Arial"/>
              </a:rPr>
              <a:t>% принятия</a:t>
            </a:r>
            <a:endParaRPr lang="en-US" sz="1050" dirty="0">
              <a:solidFill>
                <a:srgbClr val="53565A"/>
              </a:solidFill>
              <a:latin typeface="Arial"/>
            </a:endParaRPr>
          </a:p>
        </p:txBody>
      </p:sp>
    </p:spTree>
    <p:extLst>
      <p:ext uri="{BB962C8B-B14F-4D97-AF65-F5344CB8AC3E}">
        <p14:creationId xmlns:p14="http://schemas.microsoft.com/office/powerpoint/2010/main" val="1820177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40" y="366553"/>
            <a:ext cx="8238319" cy="313984"/>
          </a:xfrm>
        </p:spPr>
        <p:txBody>
          <a:bodyPr/>
          <a:lstStyle/>
          <a:p>
            <a:r>
              <a:rPr lang="ru-RU" sz="2400" b="1" dirty="0"/>
              <a:t>Прозрачный</a:t>
            </a:r>
            <a:r>
              <a:rPr lang="en-US" sz="2400" b="1" dirty="0"/>
              <a:t>, </a:t>
            </a:r>
            <a:r>
              <a:rPr lang="ru-RU" sz="2400" b="1" dirty="0"/>
              <a:t>ежегодный процесс переоценки</a:t>
            </a:r>
            <a:endParaRPr lang="en-US" sz="2400" b="1" dirty="0"/>
          </a:p>
        </p:txBody>
      </p:sp>
      <p:sp>
        <p:nvSpPr>
          <p:cNvPr id="4" name="TextBox 3"/>
          <p:cNvSpPr txBox="1"/>
          <p:nvPr/>
        </p:nvSpPr>
        <p:spPr>
          <a:xfrm>
            <a:off x="1143001" y="4968825"/>
            <a:ext cx="6858000" cy="207749"/>
          </a:xfrm>
          <a:prstGeom prst="rect">
            <a:avLst/>
          </a:prstGeom>
          <a:noFill/>
        </p:spPr>
        <p:txBody>
          <a:bodyPr wrap="square" rtlCol="0">
            <a:spAutoFit/>
          </a:bodyPr>
          <a:lstStyle/>
          <a:p>
            <a:r>
              <a:rPr lang="en-US" sz="750" dirty="0"/>
              <a:t>Learn more on this topic via the Scopus blog: </a:t>
            </a:r>
            <a:r>
              <a:rPr lang="en-US" sz="750" dirty="0">
                <a:hlinkClick r:id="rId3"/>
              </a:rPr>
              <a:t>http://blog.scopus.com/posts/scopus-launches-annual-journal-re-evaluation-process-to-maintain-content-quality</a:t>
            </a:r>
            <a:r>
              <a:rPr lang="en-US" sz="750" dirty="0"/>
              <a:t>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001" t="14188" r="2000" b="17519"/>
          <a:stretch/>
        </p:blipFill>
        <p:spPr>
          <a:xfrm>
            <a:off x="1143000" y="1231090"/>
            <a:ext cx="6858001" cy="2950613"/>
          </a:xfrm>
          <a:prstGeom prst="rect">
            <a:avLst/>
          </a:prstGeom>
        </p:spPr>
      </p:pic>
      <p:sp>
        <p:nvSpPr>
          <p:cNvPr id="5" name="Rectangle 4"/>
          <p:cNvSpPr/>
          <p:nvPr/>
        </p:nvSpPr>
        <p:spPr>
          <a:xfrm>
            <a:off x="1465547" y="4348030"/>
            <a:ext cx="6219443" cy="55399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ru-RU" sz="1500" b="1" dirty="0">
                <a:solidFill>
                  <a:schemeClr val="bg1"/>
                </a:solidFill>
                <a:ea typeface="+mj-ea"/>
                <a:cs typeface="Arial Bold"/>
              </a:rPr>
              <a:t>Это строгий процесс для  поддержки высоких стандартов содержания в </a:t>
            </a:r>
            <a:r>
              <a:rPr lang="en-US" sz="1500" b="1" dirty="0">
                <a:solidFill>
                  <a:schemeClr val="bg1"/>
                </a:solidFill>
                <a:ea typeface="+mj-ea"/>
                <a:cs typeface="Arial Bold"/>
              </a:rPr>
              <a:t>Scopus</a:t>
            </a:r>
            <a:endParaRPr lang="en-US" sz="1500" dirty="0">
              <a:solidFill>
                <a:schemeClr val="bg1"/>
              </a:solidFill>
            </a:endParaRPr>
          </a:p>
        </p:txBody>
      </p:sp>
    </p:spTree>
    <p:extLst>
      <p:ext uri="{BB962C8B-B14F-4D97-AF65-F5344CB8AC3E}">
        <p14:creationId xmlns:p14="http://schemas.microsoft.com/office/powerpoint/2010/main" val="1854733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40" y="379436"/>
            <a:ext cx="8238319" cy="313984"/>
          </a:xfrm>
        </p:spPr>
        <p:txBody>
          <a:bodyPr/>
          <a:lstStyle/>
          <a:p>
            <a:r>
              <a:rPr lang="ru-RU" sz="2000" dirty="0"/>
              <a:t>Примеры ответов редакторов на информацию о попадании на переоценку</a:t>
            </a:r>
            <a:endParaRPr lang="en-US" sz="2000" dirty="0"/>
          </a:p>
        </p:txBody>
      </p:sp>
      <p:sp>
        <p:nvSpPr>
          <p:cNvPr id="5" name="Rounded Rectangular Callout 4"/>
          <p:cNvSpPr/>
          <p:nvPr/>
        </p:nvSpPr>
        <p:spPr>
          <a:xfrm>
            <a:off x="1409699" y="1120140"/>
            <a:ext cx="1897380" cy="1059180"/>
          </a:xfrm>
          <a:prstGeom prst="wedgeRoundRectCallout">
            <a:avLst>
              <a:gd name="adj1" fmla="val -59789"/>
              <a:gd name="adj2" fmla="val 97543"/>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a:t>We have carefully gone through each and every point given in your letter and will </a:t>
            </a:r>
            <a:r>
              <a:rPr lang="en-US" sz="1100" dirty="0"/>
              <a:t>improve</a:t>
            </a:r>
            <a:r>
              <a:rPr lang="en-US" sz="1200" dirty="0"/>
              <a:t> our journal</a:t>
            </a:r>
          </a:p>
        </p:txBody>
      </p:sp>
      <p:sp>
        <p:nvSpPr>
          <p:cNvPr id="6" name="Rounded Rectangular Callout 5"/>
          <p:cNvSpPr/>
          <p:nvPr/>
        </p:nvSpPr>
        <p:spPr>
          <a:xfrm>
            <a:off x="3627121" y="1120140"/>
            <a:ext cx="2434589" cy="777240"/>
          </a:xfrm>
          <a:prstGeom prst="wedgeRoundRectCallout">
            <a:avLst>
              <a:gd name="adj1" fmla="val 41932"/>
              <a:gd name="adj2" fmla="val 81857"/>
              <a:gd name="adj3" fmla="val 16667"/>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r>
              <a:rPr lang="en-US" sz="1350" dirty="0"/>
              <a:t>We do not agree with your arguments as we are a peer reviewed (…) journal</a:t>
            </a:r>
          </a:p>
        </p:txBody>
      </p:sp>
      <p:sp>
        <p:nvSpPr>
          <p:cNvPr id="7" name="Rounded Rectangular Callout 6"/>
          <p:cNvSpPr/>
          <p:nvPr/>
        </p:nvSpPr>
        <p:spPr>
          <a:xfrm>
            <a:off x="5463541" y="2476500"/>
            <a:ext cx="2434589" cy="617220"/>
          </a:xfrm>
          <a:prstGeom prst="wedgeRoundRectCallout">
            <a:avLst>
              <a:gd name="adj1" fmla="val 41932"/>
              <a:gd name="adj2" fmla="val 81857"/>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1350" dirty="0"/>
              <a:t>Can you please explain the process?</a:t>
            </a:r>
          </a:p>
        </p:txBody>
      </p:sp>
      <p:sp>
        <p:nvSpPr>
          <p:cNvPr id="8" name="Rounded Rectangular Callout 7"/>
          <p:cNvSpPr/>
          <p:nvPr/>
        </p:nvSpPr>
        <p:spPr>
          <a:xfrm>
            <a:off x="2358390" y="2484120"/>
            <a:ext cx="2434589" cy="617220"/>
          </a:xfrm>
          <a:prstGeom prst="wedgeRoundRectCallout">
            <a:avLst>
              <a:gd name="adj1" fmla="val -21918"/>
              <a:gd name="adj2" fmla="val 132474"/>
              <a:gd name="adj3" fmla="val 16667"/>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r>
              <a:rPr lang="en-US" sz="1350" dirty="0"/>
              <a:t>We are surprised and do not see the problem</a:t>
            </a:r>
          </a:p>
        </p:txBody>
      </p:sp>
      <p:sp>
        <p:nvSpPr>
          <p:cNvPr id="9" name="Rounded Rectangular Callout 8"/>
          <p:cNvSpPr/>
          <p:nvPr/>
        </p:nvSpPr>
        <p:spPr>
          <a:xfrm>
            <a:off x="6347461" y="917334"/>
            <a:ext cx="1550669" cy="732397"/>
          </a:xfrm>
          <a:prstGeom prst="wedgeRoundRectCallout">
            <a:avLst>
              <a:gd name="adj1" fmla="val -1311"/>
              <a:gd name="adj2" fmla="val 97463"/>
              <a:gd name="adj3" fmla="val 16667"/>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r>
              <a:rPr lang="en-US" sz="1350" dirty="0"/>
              <a:t>Thank you for letting us know</a:t>
            </a:r>
          </a:p>
        </p:txBody>
      </p:sp>
      <p:sp>
        <p:nvSpPr>
          <p:cNvPr id="10" name="Rounded Rectangular Callout 9"/>
          <p:cNvSpPr/>
          <p:nvPr/>
        </p:nvSpPr>
        <p:spPr>
          <a:xfrm>
            <a:off x="1255395" y="3688080"/>
            <a:ext cx="1906906" cy="762000"/>
          </a:xfrm>
          <a:prstGeom prst="wedgeRoundRectCallout">
            <a:avLst>
              <a:gd name="adj1" fmla="val -21918"/>
              <a:gd name="adj2" fmla="val 132474"/>
              <a:gd name="adj3" fmla="val 16667"/>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r>
              <a:rPr lang="en-US" sz="1350" dirty="0"/>
              <a:t>What is the timeframe in which we can respond</a:t>
            </a:r>
          </a:p>
        </p:txBody>
      </p:sp>
      <p:sp>
        <p:nvSpPr>
          <p:cNvPr id="11" name="Rounded Rectangular Callout 10"/>
          <p:cNvSpPr/>
          <p:nvPr/>
        </p:nvSpPr>
        <p:spPr>
          <a:xfrm>
            <a:off x="3912871" y="3665220"/>
            <a:ext cx="3669029" cy="838200"/>
          </a:xfrm>
          <a:prstGeom prst="wedgeRoundRectCallout">
            <a:avLst>
              <a:gd name="adj1" fmla="val 56379"/>
              <a:gd name="adj2" fmla="val 106110"/>
              <a:gd name="adj3" fmla="val 16667"/>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r>
              <a:rPr lang="en-US" sz="1350" dirty="0"/>
              <a:t>I’m overwhelmed and am willing to step down and have someone else take over as the Editor-in-Chief for this journal</a:t>
            </a:r>
          </a:p>
        </p:txBody>
      </p:sp>
    </p:spTree>
    <p:extLst>
      <p:ext uri="{BB962C8B-B14F-4D97-AF65-F5344CB8AC3E}">
        <p14:creationId xmlns:p14="http://schemas.microsoft.com/office/powerpoint/2010/main" val="412028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286" y="627534"/>
            <a:ext cx="8517988" cy="285750"/>
          </a:xfrm>
        </p:spPr>
        <p:txBody>
          <a:bodyPr>
            <a:normAutofit fontScale="90000"/>
          </a:bodyPr>
          <a:lstStyle/>
          <a:p>
            <a:r>
              <a:rPr lang="ru-RU" b="1" dirty="0"/>
              <a:t>Список журналов, индексация которых прекращена в </a:t>
            </a:r>
            <a:r>
              <a:rPr lang="en-GB" b="1" dirty="0"/>
              <a:t>Scopus</a:t>
            </a:r>
            <a:r>
              <a:rPr lang="ru-RU" b="1" dirty="0"/>
              <a:t> (около 400)</a:t>
            </a:r>
            <a:endParaRPr lang="en-US" b="1" dirty="0"/>
          </a:p>
        </p:txBody>
      </p:sp>
      <p:pic>
        <p:nvPicPr>
          <p:cNvPr id="10242" name="Picture 2" descr="C:\Users\yakshonakg\Desktop\17-03-2017 08-04-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085850"/>
            <a:ext cx="68580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66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61" y="1082173"/>
            <a:ext cx="6248399" cy="2234351"/>
          </a:xfrm>
        </p:spPr>
        <p:txBody>
          <a:bodyPr>
            <a:normAutofit/>
          </a:bodyPr>
          <a:lstStyle/>
          <a:p>
            <a:r>
              <a:rPr lang="ru-RU" dirty="0"/>
              <a:t>Полезные ссылки</a:t>
            </a:r>
            <a:endParaRPr lang="en-US" altLang="en-US" dirty="0"/>
          </a:p>
        </p:txBody>
      </p:sp>
    </p:spTree>
    <p:extLst>
      <p:ext uri="{BB962C8B-B14F-4D97-AF65-F5344CB8AC3E}">
        <p14:creationId xmlns:p14="http://schemas.microsoft.com/office/powerpoint/2010/main" val="1670024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260" y="200025"/>
            <a:ext cx="6940648" cy="514350"/>
          </a:xfrm>
        </p:spPr>
        <p:txBody>
          <a:bodyPr>
            <a:normAutofit fontScale="90000"/>
          </a:bodyPr>
          <a:lstStyle/>
          <a:p>
            <a:r>
              <a:rPr lang="en-GB" dirty="0">
                <a:latin typeface="Arial" pitchFamily="34" charset="0"/>
                <a:cs typeface="Arial" pitchFamily="34" charset="0"/>
                <a:hlinkClick r:id="rId2"/>
              </a:rPr>
              <a:t>www.elsevier.ru</a:t>
            </a:r>
            <a:r>
              <a:rPr lang="ru-RU" dirty="0">
                <a:latin typeface="Arial" pitchFamily="34" charset="0"/>
                <a:cs typeface="Arial" pitchFamily="34" charset="0"/>
                <a:hlinkClick r:id="rId2"/>
              </a:rPr>
              <a:t> или </a:t>
            </a:r>
            <a:r>
              <a:rPr lang="en-GB" dirty="0">
                <a:latin typeface="Arial" pitchFamily="34" charset="0"/>
                <a:cs typeface="Arial" pitchFamily="34" charset="0"/>
                <a:hlinkClick r:id="rId2"/>
              </a:rPr>
              <a:t>www.elsevierscience.ru</a:t>
            </a:r>
            <a:endParaRPr lang="en-US" dirty="0"/>
          </a:p>
        </p:txBody>
      </p:sp>
      <p:pic>
        <p:nvPicPr>
          <p:cNvPr id="4" name="Picture 3">
            <a:extLst>
              <a:ext uri="{FF2B5EF4-FFF2-40B4-BE49-F238E27FC236}">
                <a16:creationId xmlns:a16="http://schemas.microsoft.com/office/drawing/2014/main" id="{32DD9EDB-CC77-4ED0-8B12-5D8A91FA9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598" y="953595"/>
            <a:ext cx="5641669" cy="38914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213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yakshonakg\Desktop\20-09-2016 01-19-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372" y="975323"/>
            <a:ext cx="5547122" cy="3882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3122" name="Title 1"/>
          <p:cNvSpPr>
            <a:spLocks noGrp="1"/>
          </p:cNvSpPr>
          <p:nvPr>
            <p:ph type="title"/>
          </p:nvPr>
        </p:nvSpPr>
        <p:spPr>
          <a:xfrm>
            <a:off x="443132" y="285750"/>
            <a:ext cx="8060788" cy="514350"/>
          </a:xfrm>
        </p:spPr>
        <p:txBody>
          <a:bodyPr rtlCol="0">
            <a:normAutofit fontScale="90000"/>
          </a:bodyPr>
          <a:lstStyle/>
          <a:p>
            <a:pPr>
              <a:defRPr/>
            </a:pPr>
            <a:r>
              <a:rPr lang="ru-RU" sz="1800" b="1" dirty="0"/>
              <a:t>Список журналов, индексируемых </a:t>
            </a:r>
            <a:r>
              <a:rPr lang="en-GB" sz="1800" b="1" dirty="0"/>
              <a:t>Scopus</a:t>
            </a:r>
            <a:r>
              <a:rPr lang="ru-RU" sz="1800" b="1" dirty="0"/>
              <a:t> </a:t>
            </a:r>
            <a:br>
              <a:rPr lang="ru-RU" sz="1800" b="1" dirty="0"/>
            </a:br>
            <a:r>
              <a:rPr lang="en-US" sz="1500" b="1" dirty="0">
                <a:hlinkClick r:id="rId3">
                  <a:extLst>
                    <a:ext uri="{A12FA001-AC4F-418D-AE19-62706E023703}">
                      <ahyp:hlinkClr xmlns:ahyp="http://schemas.microsoft.com/office/drawing/2018/hyperlinkcolor" val="tx"/>
                    </a:ext>
                  </a:extLst>
                </a:hlinkClick>
              </a:rPr>
              <a:t>http://www.elsevierscience.ru/products/scopus/</a:t>
            </a:r>
            <a:r>
              <a:rPr lang="ru-RU" sz="1500" b="1" dirty="0"/>
              <a:t> или </a:t>
            </a:r>
            <a:br>
              <a:rPr lang="ru-RU" sz="1800" b="1" dirty="0"/>
            </a:br>
            <a:r>
              <a:rPr lang="en-US" sz="1500" b="1" dirty="0">
                <a:hlinkClick r:id="rId4"/>
              </a:rPr>
              <a:t>http://www.elsevier.com/__data/assets/excel_doc/0005/226742/title_list.xlsx</a:t>
            </a:r>
            <a:r>
              <a:rPr lang="ru-RU" sz="1500" b="1" dirty="0"/>
              <a:t> </a:t>
            </a:r>
            <a:endParaRPr lang="en-US" sz="1500" b="1" dirty="0"/>
          </a:p>
        </p:txBody>
      </p:sp>
      <p:cxnSp>
        <p:nvCxnSpPr>
          <p:cNvPr id="200708" name="Straight Connector 5"/>
          <p:cNvCxnSpPr>
            <a:cxnSpLocks noChangeShapeType="1"/>
          </p:cNvCxnSpPr>
          <p:nvPr/>
        </p:nvCxnSpPr>
        <p:spPr bwMode="auto">
          <a:xfrm>
            <a:off x="5319039" y="3995225"/>
            <a:ext cx="2259051"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7" name="Rectangle 7"/>
          <p:cNvSpPr>
            <a:spLocks noChangeArrowheads="1"/>
          </p:cNvSpPr>
          <p:nvPr/>
        </p:nvSpPr>
        <p:spPr bwMode="auto">
          <a:xfrm>
            <a:off x="4221956" y="1551843"/>
            <a:ext cx="700088" cy="141685"/>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sz="1350"/>
          </a:p>
        </p:txBody>
      </p:sp>
      <p:cxnSp>
        <p:nvCxnSpPr>
          <p:cNvPr id="9" name="Straight Connector 5"/>
          <p:cNvCxnSpPr>
            <a:cxnSpLocks noChangeShapeType="1"/>
          </p:cNvCxnSpPr>
          <p:nvPr/>
        </p:nvCxnSpPr>
        <p:spPr bwMode="auto">
          <a:xfrm>
            <a:off x="5319039" y="3866857"/>
            <a:ext cx="2259051"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8" name="Content Placeholder 1">
            <a:extLst>
              <a:ext uri="{FF2B5EF4-FFF2-40B4-BE49-F238E27FC236}">
                <a16:creationId xmlns:a16="http://schemas.microsoft.com/office/drawing/2014/main" id="{E9395111-1D3C-49DA-9183-8A856F9CBE43}"/>
              </a:ext>
            </a:extLst>
          </p:cNvPr>
          <p:cNvSpPr>
            <a:spLocks noGrp="1"/>
          </p:cNvSpPr>
          <p:nvPr>
            <p:ph idx="1"/>
          </p:nvPr>
        </p:nvSpPr>
        <p:spPr>
          <a:xfrm>
            <a:off x="84407" y="1055077"/>
            <a:ext cx="2904978" cy="3305908"/>
          </a:xfrm>
        </p:spPr>
        <p:txBody>
          <a:bodyPr>
            <a:normAutofit fontScale="92500" lnSpcReduction="20000"/>
          </a:bodyPr>
          <a:lstStyle/>
          <a:p>
            <a:r>
              <a:rPr lang="ru-RU" dirty="0"/>
              <a:t>Список российских журналов обновляется примерно раз в квартал. Ваш журнал будет добавлен в этот список при следующем обновлении списка, после получения подтверждения о принятии к индексации</a:t>
            </a:r>
            <a:endParaRPr lang="en-GB" dirty="0"/>
          </a:p>
          <a:p>
            <a:r>
              <a:rPr lang="ru-RU" dirty="0"/>
              <a:t>Список всех журналов, индексируемых в  </a:t>
            </a:r>
            <a:r>
              <a:rPr lang="en-GB" dirty="0"/>
              <a:t>Scopus</a:t>
            </a:r>
            <a:r>
              <a:rPr lang="ru-RU" dirty="0"/>
              <a:t> обновляется 2-3 раза в год</a:t>
            </a:r>
          </a:p>
        </p:txBody>
      </p:sp>
    </p:spTree>
    <p:extLst>
      <p:ext uri="{BB962C8B-B14F-4D97-AF65-F5344CB8AC3E}">
        <p14:creationId xmlns:p14="http://schemas.microsoft.com/office/powerpoint/2010/main" val="183845941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F1BF10-FC47-49A0-8635-7E5E6C06D021}"/>
              </a:ext>
            </a:extLst>
          </p:cNvPr>
          <p:cNvSpPr>
            <a:spLocks noGrp="1"/>
          </p:cNvSpPr>
          <p:nvPr>
            <p:ph type="title"/>
          </p:nvPr>
        </p:nvSpPr>
        <p:spPr/>
        <p:txBody>
          <a:bodyPr>
            <a:normAutofit fontScale="90000"/>
          </a:bodyPr>
          <a:lstStyle/>
          <a:p>
            <a:r>
              <a:rPr lang="en-US" dirty="0">
                <a:hlinkClick r:id="rId2"/>
              </a:rPr>
              <a:t>https://www.elsevier.com/solutions/scopus</a:t>
            </a:r>
            <a:r>
              <a:rPr lang="en-US" dirty="0"/>
              <a:t> </a:t>
            </a:r>
          </a:p>
        </p:txBody>
      </p:sp>
      <p:pic>
        <p:nvPicPr>
          <p:cNvPr id="5" name="Picture 4">
            <a:extLst>
              <a:ext uri="{FF2B5EF4-FFF2-40B4-BE49-F238E27FC236}">
                <a16:creationId xmlns:a16="http://schemas.microsoft.com/office/drawing/2014/main" id="{C17BFBC8-ECE4-4A78-AA4B-B60124061D68}"/>
              </a:ext>
            </a:extLst>
          </p:cNvPr>
          <p:cNvPicPr>
            <a:picLocks noChangeAspect="1"/>
          </p:cNvPicPr>
          <p:nvPr/>
        </p:nvPicPr>
        <p:blipFill>
          <a:blip r:embed="rId3"/>
          <a:stretch>
            <a:fillRect/>
          </a:stretch>
        </p:blipFill>
        <p:spPr>
          <a:xfrm>
            <a:off x="446856" y="707392"/>
            <a:ext cx="8072203" cy="4001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8070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235" y="118984"/>
            <a:ext cx="7512147" cy="514350"/>
          </a:xfrm>
        </p:spPr>
        <p:txBody>
          <a:bodyPr>
            <a:normAutofit fontScale="90000"/>
          </a:bodyPr>
          <a:lstStyle/>
          <a:p>
            <a:r>
              <a:rPr lang="en-US" dirty="0"/>
              <a:t>https://rasep.ru</a:t>
            </a:r>
          </a:p>
        </p:txBody>
      </p:sp>
      <p:sp>
        <p:nvSpPr>
          <p:cNvPr id="7" name="Title 1"/>
          <p:cNvSpPr txBox="1">
            <a:spLocks/>
          </p:cNvSpPr>
          <p:nvPr/>
        </p:nvSpPr>
        <p:spPr>
          <a:xfrm>
            <a:off x="2857501" y="2457450"/>
            <a:ext cx="3886200" cy="228600"/>
          </a:xfrm>
          <a:prstGeom prst="rect">
            <a:avLst/>
          </a:prstGeom>
          <a:solidFill>
            <a:schemeClr val="bg1"/>
          </a:solidFill>
        </p:spPr>
        <p:txBody>
          <a:bodyPr rtlCol="0">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pPr>
              <a:defRPr/>
            </a:pPr>
            <a:endParaRPr lang="en-US" sz="2100" dirty="0">
              <a:latin typeface="Arial" pitchFamily="34" charset="0"/>
              <a:cs typeface="Arial" pitchFamily="34" charset="0"/>
            </a:endParaRPr>
          </a:p>
        </p:txBody>
      </p:sp>
      <p:pic>
        <p:nvPicPr>
          <p:cNvPr id="3" name="Picture 2">
            <a:extLst>
              <a:ext uri="{FF2B5EF4-FFF2-40B4-BE49-F238E27FC236}">
                <a16:creationId xmlns:a16="http://schemas.microsoft.com/office/drawing/2014/main" id="{45AAC67B-6966-4AF9-B05E-7F2029593B2A}"/>
              </a:ext>
            </a:extLst>
          </p:cNvPr>
          <p:cNvPicPr>
            <a:picLocks noChangeAspect="1"/>
          </p:cNvPicPr>
          <p:nvPr/>
        </p:nvPicPr>
        <p:blipFill>
          <a:blip r:embed="rId2"/>
          <a:stretch>
            <a:fillRect/>
          </a:stretch>
        </p:blipFill>
        <p:spPr>
          <a:xfrm>
            <a:off x="1540985" y="685800"/>
            <a:ext cx="6062029" cy="4191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354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AB2F84-7948-4C87-B56E-F32D59DF8B42}"/>
              </a:ext>
            </a:extLst>
          </p:cNvPr>
          <p:cNvSpPr>
            <a:spLocks noGrp="1"/>
          </p:cNvSpPr>
          <p:nvPr>
            <p:ph type="title"/>
          </p:nvPr>
        </p:nvSpPr>
        <p:spPr>
          <a:xfrm>
            <a:off x="457199" y="131027"/>
            <a:ext cx="8229600" cy="421556"/>
          </a:xfrm>
        </p:spPr>
        <p:txBody>
          <a:bodyPr>
            <a:normAutofit fontScale="90000"/>
          </a:bodyPr>
          <a:lstStyle/>
          <a:p>
            <a:r>
              <a:rPr lang="en-US" dirty="0">
                <a:hlinkClick r:id="rId2"/>
              </a:rPr>
              <a:t>https://neicon.ru</a:t>
            </a:r>
            <a:r>
              <a:rPr lang="en-US" dirty="0"/>
              <a:t> </a:t>
            </a:r>
          </a:p>
        </p:txBody>
      </p:sp>
      <p:pic>
        <p:nvPicPr>
          <p:cNvPr id="5" name="Picture 4">
            <a:extLst>
              <a:ext uri="{FF2B5EF4-FFF2-40B4-BE49-F238E27FC236}">
                <a16:creationId xmlns:a16="http://schemas.microsoft.com/office/drawing/2014/main" id="{465C1236-E687-4C08-B9F0-AB2619942E07}"/>
              </a:ext>
            </a:extLst>
          </p:cNvPr>
          <p:cNvPicPr>
            <a:picLocks noChangeAspect="1"/>
          </p:cNvPicPr>
          <p:nvPr/>
        </p:nvPicPr>
        <p:blipFill>
          <a:blip r:embed="rId3"/>
          <a:stretch>
            <a:fillRect/>
          </a:stretch>
        </p:blipFill>
        <p:spPr>
          <a:xfrm>
            <a:off x="659567" y="627534"/>
            <a:ext cx="7824865" cy="41056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5362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2983D66-44A8-4143-A2BA-83EAEFB1499F}"/>
              </a:ext>
            </a:extLst>
          </p:cNvPr>
          <p:cNvSpPr txBox="1">
            <a:spLocks/>
          </p:cNvSpPr>
          <p:nvPr/>
        </p:nvSpPr>
        <p:spPr>
          <a:xfrm>
            <a:off x="173356" y="436098"/>
            <a:ext cx="4785505" cy="4164037"/>
          </a:xfrm>
          <a:prstGeom prst="rect">
            <a:avLst/>
          </a:prstGeom>
        </p:spPr>
        <p:txBody>
          <a:bodyPr vert="horz" lIns="91440" tIns="0" rIns="91440" bIns="45720" rtlCol="0">
            <a:normAutofit fontScale="92500" lnSpcReduction="10000"/>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t>Scopus </a:t>
            </a:r>
            <a:r>
              <a:rPr lang="ru-RU" sz="1400" dirty="0"/>
              <a:t> использует</a:t>
            </a:r>
            <a:r>
              <a:rPr lang="en-US" sz="1400" dirty="0"/>
              <a:t> </a:t>
            </a:r>
            <a:r>
              <a:rPr lang="ru-RU" sz="1400" b="1" dirty="0"/>
              <a:t>прозрачный процесс отбора содержания, </a:t>
            </a:r>
            <a:r>
              <a:rPr lang="en-US" sz="1400" dirty="0"/>
              <a:t> </a:t>
            </a:r>
            <a:r>
              <a:rPr lang="ru-RU" sz="1400" dirty="0"/>
              <a:t>поддерживаемый независимым</a:t>
            </a:r>
            <a:r>
              <a:rPr lang="en-US" sz="1400" dirty="0"/>
              <a:t> Content Selection &amp; Advisory Board (CSAB)</a:t>
            </a:r>
            <a:r>
              <a:rPr lang="ru-RU" sz="1400" dirty="0"/>
              <a:t> и Российским экспертным советом</a:t>
            </a:r>
            <a:endParaRPr lang="en-US" sz="1400" dirty="0"/>
          </a:p>
          <a:p>
            <a:endParaRPr lang="en-US" sz="1400" dirty="0"/>
          </a:p>
          <a:p>
            <a:r>
              <a:rPr lang="ru-RU" sz="1400" dirty="0"/>
              <a:t>Поддерживается </a:t>
            </a:r>
            <a:r>
              <a:rPr lang="ru-RU" sz="1400" b="1" dirty="0"/>
              <a:t>расширение репертуара российских журналов</a:t>
            </a:r>
            <a:r>
              <a:rPr lang="en-GB" sz="1400" b="1" dirty="0"/>
              <a:t> </a:t>
            </a:r>
            <a:r>
              <a:rPr lang="ru-RU" sz="1400" b="1" dirty="0"/>
              <a:t>в </a:t>
            </a:r>
            <a:r>
              <a:rPr lang="en-GB" sz="1400" b="1" dirty="0"/>
              <a:t>Scopus</a:t>
            </a:r>
            <a:r>
              <a:rPr lang="ru-RU" sz="1400" b="1" dirty="0"/>
              <a:t> </a:t>
            </a:r>
            <a:r>
              <a:rPr lang="ru-RU" sz="1200" i="1" dirty="0"/>
              <a:t>(консультации, материалы, семинары, </a:t>
            </a:r>
            <a:r>
              <a:rPr lang="en-GB" sz="1200" i="1" dirty="0"/>
              <a:t>Scopus only day </a:t>
            </a:r>
            <a:r>
              <a:rPr lang="ru-RU" sz="1200" i="1" dirty="0"/>
              <a:t>и др.</a:t>
            </a:r>
            <a:r>
              <a:rPr lang="en-GB" sz="1200" i="1" dirty="0"/>
              <a:t>)</a:t>
            </a:r>
            <a:endParaRPr lang="ru-RU" sz="1200" i="1" dirty="0"/>
          </a:p>
          <a:p>
            <a:endParaRPr lang="ru-RU" sz="1400" dirty="0"/>
          </a:p>
          <a:p>
            <a:r>
              <a:rPr lang="ru-RU" sz="1400" dirty="0"/>
              <a:t>В </a:t>
            </a:r>
            <a:r>
              <a:rPr lang="en-US" sz="1400" dirty="0"/>
              <a:t>Scopus </a:t>
            </a:r>
            <a:r>
              <a:rPr lang="ru-RU" sz="1400" dirty="0"/>
              <a:t>используются </a:t>
            </a:r>
            <a:r>
              <a:rPr lang="ru-RU" sz="1400" b="1" dirty="0"/>
              <a:t>механизмы постоянного мониторинга качества </a:t>
            </a:r>
            <a:r>
              <a:rPr lang="ru-RU" sz="1400" dirty="0"/>
              <a:t>для поддержки высоких стандартов качества базы данных в целом</a:t>
            </a:r>
          </a:p>
          <a:p>
            <a:endParaRPr lang="ru-RU" sz="1400" dirty="0"/>
          </a:p>
          <a:p>
            <a:r>
              <a:rPr lang="ru-RU" sz="1400" b="1" dirty="0"/>
              <a:t>Использование </a:t>
            </a:r>
            <a:r>
              <a:rPr lang="en-GB" sz="1400" dirty="0"/>
              <a:t>Scopus</a:t>
            </a:r>
            <a:r>
              <a:rPr lang="en-GB" sz="1400" b="1" dirty="0"/>
              <a:t> </a:t>
            </a:r>
            <a:r>
              <a:rPr lang="ru-RU" sz="1400" dirty="0"/>
              <a:t>в процессе редактирования, подготовки портфолио журнала может благоприятно сказаться на качестве журнала</a:t>
            </a:r>
          </a:p>
          <a:p>
            <a:pPr marL="0" indent="0">
              <a:buNone/>
            </a:pPr>
            <a:endParaRPr lang="ru-RU" sz="1600" dirty="0"/>
          </a:p>
          <a:p>
            <a:r>
              <a:rPr lang="ru-RU" sz="1400" b="1" dirty="0"/>
              <a:t>Качество российских журналов</a:t>
            </a:r>
            <a:r>
              <a:rPr lang="ru-RU" sz="1400" dirty="0"/>
              <a:t>, уже индексируемых в </a:t>
            </a:r>
            <a:r>
              <a:rPr lang="en-GB" sz="1400" dirty="0"/>
              <a:t>Scopus</a:t>
            </a:r>
            <a:r>
              <a:rPr lang="ru-RU" sz="1400" dirty="0"/>
              <a:t>,</a:t>
            </a:r>
            <a:r>
              <a:rPr lang="en-GB" sz="1400" dirty="0"/>
              <a:t> </a:t>
            </a:r>
            <a:r>
              <a:rPr lang="ru-RU" sz="1400" b="1" dirty="0"/>
              <a:t>должно расти</a:t>
            </a:r>
            <a:endParaRPr lang="en-US" sz="1400" b="1" dirty="0"/>
          </a:p>
          <a:p>
            <a:endParaRPr lang="en-US" sz="1725" dirty="0"/>
          </a:p>
          <a:p>
            <a:endParaRPr lang="en-US" sz="1725" dirty="0"/>
          </a:p>
          <a:p>
            <a:endParaRPr lang="en-US" sz="1725" dirty="0"/>
          </a:p>
          <a:p>
            <a:endParaRPr lang="en-US" dirty="0"/>
          </a:p>
          <a:p>
            <a:endParaRPr lang="en-US" dirty="0"/>
          </a:p>
        </p:txBody>
      </p:sp>
      <p:pic>
        <p:nvPicPr>
          <p:cNvPr id="5" name="Picture 4">
            <a:extLst>
              <a:ext uri="{FF2B5EF4-FFF2-40B4-BE49-F238E27FC236}">
                <a16:creationId xmlns:a16="http://schemas.microsoft.com/office/drawing/2014/main" id="{E6DAA263-5C09-42FB-A961-53519F906E42}"/>
              </a:ext>
            </a:extLst>
          </p:cNvPr>
          <p:cNvPicPr>
            <a:picLocks noChangeAspect="1"/>
          </p:cNvPicPr>
          <p:nvPr/>
        </p:nvPicPr>
        <p:blipFill>
          <a:blip r:embed="rId2"/>
          <a:stretch>
            <a:fillRect/>
          </a:stretch>
        </p:blipFill>
        <p:spPr>
          <a:xfrm>
            <a:off x="4804117" y="977798"/>
            <a:ext cx="4268954" cy="2912464"/>
          </a:xfrm>
          <a:prstGeom prst="rect">
            <a:avLst/>
          </a:prstGeom>
        </p:spPr>
      </p:pic>
    </p:spTree>
    <p:extLst>
      <p:ext uri="{BB962C8B-B14F-4D97-AF65-F5344CB8AC3E}">
        <p14:creationId xmlns:p14="http://schemas.microsoft.com/office/powerpoint/2010/main" val="916074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5C8A-14A0-4C4A-B585-4034A673FE45}"/>
              </a:ext>
            </a:extLst>
          </p:cNvPr>
          <p:cNvSpPr>
            <a:spLocks noGrp="1"/>
          </p:cNvSpPr>
          <p:nvPr>
            <p:ph type="title"/>
          </p:nvPr>
        </p:nvSpPr>
        <p:spPr>
          <a:xfrm>
            <a:off x="550751" y="132222"/>
            <a:ext cx="8042496" cy="462759"/>
          </a:xfrm>
        </p:spPr>
        <p:txBody>
          <a:bodyPr/>
          <a:lstStyle/>
          <a:p>
            <a:r>
              <a:rPr lang="ru-RU" b="1" dirty="0"/>
              <a:t>Динамика роста российских журналов в </a:t>
            </a:r>
            <a:r>
              <a:rPr lang="en-GB" b="1" dirty="0"/>
              <a:t>Scopus </a:t>
            </a:r>
            <a:r>
              <a:rPr lang="en-GB" sz="1200" b="1" dirty="0"/>
              <a:t>(</a:t>
            </a:r>
            <a:r>
              <a:rPr lang="ru-RU" sz="1200" b="1" dirty="0"/>
              <a:t>активных в соответствии с указанным годом)</a:t>
            </a:r>
            <a:endParaRPr lang="en-US" b="1" dirty="0"/>
          </a:p>
        </p:txBody>
      </p:sp>
      <p:graphicFrame>
        <p:nvGraphicFramePr>
          <p:cNvPr id="4" name="Chart 3">
            <a:extLst>
              <a:ext uri="{FF2B5EF4-FFF2-40B4-BE49-F238E27FC236}">
                <a16:creationId xmlns:a16="http://schemas.microsoft.com/office/drawing/2014/main" id="{DDE384FD-2454-46B4-94A0-0077959F81AF}"/>
              </a:ext>
            </a:extLst>
          </p:cNvPr>
          <p:cNvGraphicFramePr>
            <a:graphicFrameLocks/>
          </p:cNvGraphicFramePr>
          <p:nvPr/>
        </p:nvGraphicFramePr>
        <p:xfrm>
          <a:off x="815163" y="594981"/>
          <a:ext cx="7442790" cy="35654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6FADD9C-4570-4F03-91A1-4C6F22DDBC72}"/>
              </a:ext>
            </a:extLst>
          </p:cNvPr>
          <p:cNvSpPr txBox="1"/>
          <p:nvPr/>
        </p:nvSpPr>
        <p:spPr>
          <a:xfrm>
            <a:off x="3118883" y="3076353"/>
            <a:ext cx="588335" cy="261610"/>
          </a:xfrm>
          <a:prstGeom prst="rect">
            <a:avLst/>
          </a:prstGeom>
          <a:noFill/>
        </p:spPr>
        <p:txBody>
          <a:bodyPr wrap="square" rtlCol="0">
            <a:spAutoFit/>
          </a:bodyPr>
          <a:lstStyle/>
          <a:p>
            <a:r>
              <a:rPr lang="en-GB" sz="1100" dirty="0"/>
              <a:t>+4%</a:t>
            </a:r>
            <a:endParaRPr lang="en-US" sz="1100" dirty="0"/>
          </a:p>
        </p:txBody>
      </p:sp>
      <p:sp>
        <p:nvSpPr>
          <p:cNvPr id="6" name="TextBox 5">
            <a:extLst>
              <a:ext uri="{FF2B5EF4-FFF2-40B4-BE49-F238E27FC236}">
                <a16:creationId xmlns:a16="http://schemas.microsoft.com/office/drawing/2014/main" id="{5745386A-7833-4B25-A1CD-1ACE7A134305}"/>
              </a:ext>
            </a:extLst>
          </p:cNvPr>
          <p:cNvSpPr txBox="1"/>
          <p:nvPr/>
        </p:nvSpPr>
        <p:spPr>
          <a:xfrm>
            <a:off x="4277832" y="3076353"/>
            <a:ext cx="588335" cy="261610"/>
          </a:xfrm>
          <a:prstGeom prst="rect">
            <a:avLst/>
          </a:prstGeom>
          <a:noFill/>
        </p:spPr>
        <p:txBody>
          <a:bodyPr wrap="square" rtlCol="0">
            <a:spAutoFit/>
          </a:bodyPr>
          <a:lstStyle/>
          <a:p>
            <a:r>
              <a:rPr lang="en-GB" sz="1100" dirty="0"/>
              <a:t>+20%</a:t>
            </a:r>
            <a:endParaRPr lang="en-US" sz="1100" dirty="0"/>
          </a:p>
        </p:txBody>
      </p:sp>
      <p:sp>
        <p:nvSpPr>
          <p:cNvPr id="7" name="TextBox 6">
            <a:extLst>
              <a:ext uri="{FF2B5EF4-FFF2-40B4-BE49-F238E27FC236}">
                <a16:creationId xmlns:a16="http://schemas.microsoft.com/office/drawing/2014/main" id="{50764B26-A741-460D-A1B5-C6DF20BCFB1D}"/>
              </a:ext>
            </a:extLst>
          </p:cNvPr>
          <p:cNvSpPr txBox="1"/>
          <p:nvPr/>
        </p:nvSpPr>
        <p:spPr>
          <a:xfrm>
            <a:off x="5422603" y="3076353"/>
            <a:ext cx="588335" cy="261610"/>
          </a:xfrm>
          <a:prstGeom prst="rect">
            <a:avLst/>
          </a:prstGeom>
          <a:noFill/>
        </p:spPr>
        <p:txBody>
          <a:bodyPr wrap="square" rtlCol="0">
            <a:spAutoFit/>
          </a:bodyPr>
          <a:lstStyle/>
          <a:p>
            <a:r>
              <a:rPr lang="en-GB" sz="1100" dirty="0"/>
              <a:t>+7%</a:t>
            </a:r>
            <a:endParaRPr lang="en-US" sz="1100" dirty="0"/>
          </a:p>
        </p:txBody>
      </p:sp>
      <p:sp>
        <p:nvSpPr>
          <p:cNvPr id="8" name="TextBox 7">
            <a:extLst>
              <a:ext uri="{FF2B5EF4-FFF2-40B4-BE49-F238E27FC236}">
                <a16:creationId xmlns:a16="http://schemas.microsoft.com/office/drawing/2014/main" id="{BDB6A52F-1B2F-4470-AC12-355AA09BD0F9}"/>
              </a:ext>
            </a:extLst>
          </p:cNvPr>
          <p:cNvSpPr txBox="1"/>
          <p:nvPr/>
        </p:nvSpPr>
        <p:spPr>
          <a:xfrm>
            <a:off x="7669618" y="3051213"/>
            <a:ext cx="588335" cy="261610"/>
          </a:xfrm>
          <a:prstGeom prst="rect">
            <a:avLst/>
          </a:prstGeom>
          <a:noFill/>
        </p:spPr>
        <p:txBody>
          <a:bodyPr wrap="square" rtlCol="0">
            <a:spAutoFit/>
          </a:bodyPr>
          <a:lstStyle/>
          <a:p>
            <a:r>
              <a:rPr lang="en-GB" sz="1100" dirty="0"/>
              <a:t>+6%</a:t>
            </a:r>
            <a:endParaRPr lang="en-US" sz="1100" dirty="0"/>
          </a:p>
        </p:txBody>
      </p:sp>
      <p:sp>
        <p:nvSpPr>
          <p:cNvPr id="9" name="TextBox 8">
            <a:extLst>
              <a:ext uri="{FF2B5EF4-FFF2-40B4-BE49-F238E27FC236}">
                <a16:creationId xmlns:a16="http://schemas.microsoft.com/office/drawing/2014/main" id="{BE9F5C7B-EE47-4ECE-9443-23FD382DDC0F}"/>
              </a:ext>
            </a:extLst>
          </p:cNvPr>
          <p:cNvSpPr txBox="1"/>
          <p:nvPr/>
        </p:nvSpPr>
        <p:spPr>
          <a:xfrm>
            <a:off x="1190846" y="4451497"/>
            <a:ext cx="7542027" cy="523220"/>
          </a:xfrm>
          <a:prstGeom prst="rect">
            <a:avLst/>
          </a:prstGeom>
          <a:noFill/>
        </p:spPr>
        <p:txBody>
          <a:bodyPr wrap="square" rtlCol="0">
            <a:spAutoFit/>
          </a:bodyPr>
          <a:lstStyle/>
          <a:p>
            <a:r>
              <a:rPr lang="ru-RU" sz="1400" b="1" dirty="0"/>
              <a:t>За 5-летний период (2015-2019) число активно индексируемых журналов в </a:t>
            </a:r>
            <a:r>
              <a:rPr lang="en-GB" sz="1400" b="1" dirty="0"/>
              <a:t>Scopus </a:t>
            </a:r>
            <a:r>
              <a:rPr lang="ru-RU" sz="1400" b="1" dirty="0"/>
              <a:t>выросло на 54,6% (с 346 до 535)</a:t>
            </a:r>
            <a:endParaRPr lang="en-US" sz="1400" b="1" dirty="0"/>
          </a:p>
        </p:txBody>
      </p:sp>
      <p:sp>
        <p:nvSpPr>
          <p:cNvPr id="12" name="TextBox 11">
            <a:extLst>
              <a:ext uri="{FF2B5EF4-FFF2-40B4-BE49-F238E27FC236}">
                <a16:creationId xmlns:a16="http://schemas.microsoft.com/office/drawing/2014/main" id="{742570A1-9907-471D-9361-A6FEDF6C285E}"/>
              </a:ext>
            </a:extLst>
          </p:cNvPr>
          <p:cNvSpPr txBox="1"/>
          <p:nvPr/>
        </p:nvSpPr>
        <p:spPr>
          <a:xfrm>
            <a:off x="7478233" y="4795834"/>
            <a:ext cx="1665767" cy="215444"/>
          </a:xfrm>
          <a:prstGeom prst="rect">
            <a:avLst/>
          </a:prstGeom>
          <a:noFill/>
        </p:spPr>
        <p:txBody>
          <a:bodyPr wrap="square" rtlCol="0">
            <a:spAutoFit/>
          </a:bodyPr>
          <a:lstStyle/>
          <a:p>
            <a:r>
              <a:rPr lang="ru-RU" sz="800" dirty="0"/>
              <a:t>По данным на август 2019</a:t>
            </a:r>
            <a:endParaRPr lang="en-US" sz="800" dirty="0"/>
          </a:p>
        </p:txBody>
      </p:sp>
    </p:spTree>
    <p:extLst>
      <p:ext uri="{BB962C8B-B14F-4D97-AF65-F5344CB8AC3E}">
        <p14:creationId xmlns:p14="http://schemas.microsoft.com/office/powerpoint/2010/main" val="2322941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a:p>
        </p:txBody>
      </p:sp>
      <p:sp>
        <p:nvSpPr>
          <p:cNvPr id="2" name="TextBox 1">
            <a:extLst>
              <a:ext uri="{FF2B5EF4-FFF2-40B4-BE49-F238E27FC236}">
                <a16:creationId xmlns:a16="http://schemas.microsoft.com/office/drawing/2014/main" id="{DEB8AD50-1C6E-47B6-BC5E-225E1D54A3DA}"/>
              </a:ext>
            </a:extLst>
          </p:cNvPr>
          <p:cNvSpPr txBox="1"/>
          <p:nvPr/>
        </p:nvSpPr>
        <p:spPr>
          <a:xfrm>
            <a:off x="475841" y="3901208"/>
            <a:ext cx="3273199" cy="307777"/>
          </a:xfrm>
          <a:prstGeom prst="rect">
            <a:avLst/>
          </a:prstGeom>
          <a:noFill/>
        </p:spPr>
        <p:txBody>
          <a:bodyPr wrap="square" rtlCol="0">
            <a:spAutoFit/>
          </a:bodyPr>
          <a:lstStyle/>
          <a:p>
            <a:r>
              <a:rPr lang="en-GB" sz="1400" dirty="0">
                <a:hlinkClick r:id="rId2"/>
              </a:rPr>
              <a:t>www.elsevierscience.</a:t>
            </a:r>
            <a:r>
              <a:rPr lang="en-GB" sz="1400">
                <a:hlinkClick r:id="rId2"/>
              </a:rPr>
              <a:t>ru</a:t>
            </a:r>
            <a:r>
              <a:rPr lang="en-GB" sz="1400"/>
              <a:t> </a:t>
            </a:r>
            <a:endParaRPr lang="ru-RU" sz="1400" dirty="0"/>
          </a:p>
        </p:txBody>
      </p:sp>
      <p:sp>
        <p:nvSpPr>
          <p:cNvPr id="3" name="TextBox 2">
            <a:extLst>
              <a:ext uri="{FF2B5EF4-FFF2-40B4-BE49-F238E27FC236}">
                <a16:creationId xmlns:a16="http://schemas.microsoft.com/office/drawing/2014/main" id="{1704F160-8490-40B1-B997-C165965A57FE}"/>
              </a:ext>
            </a:extLst>
          </p:cNvPr>
          <p:cNvSpPr txBox="1"/>
          <p:nvPr/>
        </p:nvSpPr>
        <p:spPr>
          <a:xfrm>
            <a:off x="475841" y="2117124"/>
            <a:ext cx="3766645" cy="769441"/>
          </a:xfrm>
          <a:prstGeom prst="rect">
            <a:avLst/>
          </a:prstGeom>
          <a:solidFill>
            <a:schemeClr val="bg1"/>
          </a:solidFill>
        </p:spPr>
        <p:txBody>
          <a:bodyPr wrap="square" rtlCol="0">
            <a:spAutoFit/>
          </a:bodyPr>
          <a:lstStyle/>
          <a:p>
            <a:r>
              <a:rPr lang="ru-RU" sz="4400" b="1" dirty="0">
                <a:solidFill>
                  <a:srgbClr val="53565A"/>
                </a:solidFill>
              </a:rPr>
              <a:t>СПАСИБО!</a:t>
            </a:r>
            <a:endParaRPr lang="en-US" sz="4400" b="1" dirty="0">
              <a:solidFill>
                <a:srgbClr val="53565A"/>
              </a:solidFill>
            </a:endParaRPr>
          </a:p>
        </p:txBody>
      </p:sp>
    </p:spTree>
    <p:extLst>
      <p:ext uri="{BB962C8B-B14F-4D97-AF65-F5344CB8AC3E}">
        <p14:creationId xmlns:p14="http://schemas.microsoft.com/office/powerpoint/2010/main" val="1802580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9CAD-3AB6-4832-8A21-25701C079111}"/>
              </a:ext>
            </a:extLst>
          </p:cNvPr>
          <p:cNvSpPr>
            <a:spLocks noGrp="1"/>
          </p:cNvSpPr>
          <p:nvPr>
            <p:ph type="title"/>
          </p:nvPr>
        </p:nvSpPr>
        <p:spPr>
          <a:xfrm>
            <a:off x="353885" y="252492"/>
            <a:ext cx="8681802" cy="462759"/>
          </a:xfrm>
        </p:spPr>
        <p:txBody>
          <a:bodyPr/>
          <a:lstStyle/>
          <a:p>
            <a:r>
              <a:rPr lang="ru-RU" b="1" dirty="0"/>
              <a:t>Рассмотренные российские журналы по предметным областям</a:t>
            </a:r>
            <a:endParaRPr lang="en-GB" b="1" dirty="0"/>
          </a:p>
        </p:txBody>
      </p:sp>
      <p:graphicFrame>
        <p:nvGraphicFramePr>
          <p:cNvPr id="6" name="Chart 5">
            <a:extLst>
              <a:ext uri="{FF2B5EF4-FFF2-40B4-BE49-F238E27FC236}">
                <a16:creationId xmlns:a16="http://schemas.microsoft.com/office/drawing/2014/main" id="{6658A9A2-BAFA-46D1-9564-ABBD6AC083B1}"/>
              </a:ext>
            </a:extLst>
          </p:cNvPr>
          <p:cNvGraphicFramePr/>
          <p:nvPr/>
        </p:nvGraphicFramePr>
        <p:xfrm>
          <a:off x="307389" y="1004464"/>
          <a:ext cx="8529221" cy="412724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41AFCA79-DA09-4F66-8019-A537715E6021}"/>
              </a:ext>
            </a:extLst>
          </p:cNvPr>
          <p:cNvSpPr/>
          <p:nvPr/>
        </p:nvSpPr>
        <p:spPr>
          <a:xfrm>
            <a:off x="7902750" y="1190997"/>
            <a:ext cx="248840" cy="10358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1350">
              <a:solidFill>
                <a:srgbClr val="53565A"/>
              </a:solidFill>
              <a:latin typeface="Arial"/>
            </a:endParaRPr>
          </a:p>
        </p:txBody>
      </p:sp>
      <p:sp>
        <p:nvSpPr>
          <p:cNvPr id="8" name="Rectangle 7">
            <a:extLst>
              <a:ext uri="{FF2B5EF4-FFF2-40B4-BE49-F238E27FC236}">
                <a16:creationId xmlns:a16="http://schemas.microsoft.com/office/drawing/2014/main" id="{46BC572A-8B20-4027-ACAE-4E265DFADFA7}"/>
              </a:ext>
            </a:extLst>
          </p:cNvPr>
          <p:cNvSpPr/>
          <p:nvPr/>
        </p:nvSpPr>
        <p:spPr>
          <a:xfrm>
            <a:off x="7902750" y="1397555"/>
            <a:ext cx="248840" cy="1035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US" sz="1350">
              <a:solidFill>
                <a:srgbClr val="53565A"/>
              </a:solidFill>
              <a:latin typeface="Arial"/>
            </a:endParaRPr>
          </a:p>
        </p:txBody>
      </p:sp>
      <p:sp>
        <p:nvSpPr>
          <p:cNvPr id="9" name="TextBox 8">
            <a:extLst>
              <a:ext uri="{FF2B5EF4-FFF2-40B4-BE49-F238E27FC236}">
                <a16:creationId xmlns:a16="http://schemas.microsoft.com/office/drawing/2014/main" id="{C3D31C94-A30B-483D-BA00-C25466241820}"/>
              </a:ext>
            </a:extLst>
          </p:cNvPr>
          <p:cNvSpPr txBox="1"/>
          <p:nvPr/>
        </p:nvSpPr>
        <p:spPr>
          <a:xfrm>
            <a:off x="8174554" y="1327880"/>
            <a:ext cx="861133" cy="253916"/>
          </a:xfrm>
          <a:prstGeom prst="rect">
            <a:avLst/>
          </a:prstGeom>
          <a:noFill/>
        </p:spPr>
        <p:txBody>
          <a:bodyPr wrap="none">
            <a:spAutoFit/>
          </a:bodyPr>
          <a:lstStyle/>
          <a:p>
            <a:pPr defTabSz="342900">
              <a:defRPr/>
            </a:pPr>
            <a:r>
              <a:rPr lang="ru-RU" sz="1050" dirty="0">
                <a:solidFill>
                  <a:srgbClr val="53565A"/>
                </a:solidFill>
                <a:latin typeface="Arial"/>
              </a:rPr>
              <a:t>Отклонено</a:t>
            </a:r>
            <a:endParaRPr lang="en-US" sz="1050" dirty="0">
              <a:solidFill>
                <a:srgbClr val="53565A"/>
              </a:solidFill>
              <a:latin typeface="Arial"/>
            </a:endParaRPr>
          </a:p>
        </p:txBody>
      </p:sp>
      <p:sp>
        <p:nvSpPr>
          <p:cNvPr id="10" name="TextBox 9">
            <a:extLst>
              <a:ext uri="{FF2B5EF4-FFF2-40B4-BE49-F238E27FC236}">
                <a16:creationId xmlns:a16="http://schemas.microsoft.com/office/drawing/2014/main" id="{3C6D00E4-901F-43A6-ACB4-881171CEFC45}"/>
              </a:ext>
            </a:extLst>
          </p:cNvPr>
          <p:cNvSpPr txBox="1"/>
          <p:nvPr/>
        </p:nvSpPr>
        <p:spPr>
          <a:xfrm>
            <a:off x="8169449" y="1120131"/>
            <a:ext cx="713657" cy="253916"/>
          </a:xfrm>
          <a:prstGeom prst="rect">
            <a:avLst/>
          </a:prstGeom>
          <a:noFill/>
        </p:spPr>
        <p:txBody>
          <a:bodyPr wrap="none">
            <a:spAutoFit/>
          </a:bodyPr>
          <a:lstStyle/>
          <a:p>
            <a:pPr defTabSz="342900">
              <a:defRPr/>
            </a:pPr>
            <a:r>
              <a:rPr lang="ru-RU" sz="1050" dirty="0">
                <a:solidFill>
                  <a:srgbClr val="53565A"/>
                </a:solidFill>
                <a:latin typeface="Arial"/>
              </a:rPr>
              <a:t>Принято</a:t>
            </a:r>
            <a:endParaRPr lang="en-US" sz="1050" dirty="0">
              <a:solidFill>
                <a:srgbClr val="53565A"/>
              </a:solidFill>
              <a:latin typeface="Arial"/>
            </a:endParaRPr>
          </a:p>
        </p:txBody>
      </p:sp>
    </p:spTree>
    <p:extLst>
      <p:ext uri="{BB962C8B-B14F-4D97-AF65-F5344CB8AC3E}">
        <p14:creationId xmlns:p14="http://schemas.microsoft.com/office/powerpoint/2010/main" val="75783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C4FED-5C04-48D8-9E57-F788CDF94364}"/>
              </a:ext>
            </a:extLst>
          </p:cNvPr>
          <p:cNvSpPr>
            <a:spLocks noGrp="1"/>
          </p:cNvSpPr>
          <p:nvPr>
            <p:ph type="title"/>
          </p:nvPr>
        </p:nvSpPr>
        <p:spPr>
          <a:xfrm>
            <a:off x="415870" y="64785"/>
            <a:ext cx="8312259" cy="445169"/>
          </a:xfrm>
        </p:spPr>
        <p:txBody>
          <a:bodyPr/>
          <a:lstStyle/>
          <a:p>
            <a:r>
              <a:rPr lang="ru-RU" sz="2000" dirty="0"/>
              <a:t>Оценка по квартилям </a:t>
            </a:r>
            <a:endParaRPr lang="en-US" sz="2000" dirty="0"/>
          </a:p>
        </p:txBody>
      </p:sp>
      <p:pic>
        <p:nvPicPr>
          <p:cNvPr id="4098" name="Picture 4" descr="image001">
            <a:extLst>
              <a:ext uri="{FF2B5EF4-FFF2-40B4-BE49-F238E27FC236}">
                <a16:creationId xmlns:a16="http://schemas.microsoft.com/office/drawing/2014/main" id="{B7F8A5E8-0BFA-4862-B559-CD59D3999C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1116" y="1136132"/>
            <a:ext cx="4497039" cy="2439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a:extLst>
              <a:ext uri="{FF2B5EF4-FFF2-40B4-BE49-F238E27FC236}">
                <a16:creationId xmlns:a16="http://schemas.microsoft.com/office/drawing/2014/main" id="{30BD4D6B-67B7-4306-801C-C77BB0947EFC}"/>
              </a:ext>
            </a:extLst>
          </p:cNvPr>
          <p:cNvGraphicFramePr>
            <a:graphicFrameLocks/>
          </p:cNvGraphicFramePr>
          <p:nvPr/>
        </p:nvGraphicFramePr>
        <p:xfrm>
          <a:off x="81074" y="535205"/>
          <a:ext cx="4420042" cy="381705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010C44E-5879-41FB-9BCA-6D9F1101BF2A}"/>
              </a:ext>
            </a:extLst>
          </p:cNvPr>
          <p:cNvSpPr txBox="1"/>
          <p:nvPr/>
        </p:nvSpPr>
        <p:spPr>
          <a:xfrm>
            <a:off x="666307" y="1722474"/>
            <a:ext cx="779721" cy="253916"/>
          </a:xfrm>
          <a:prstGeom prst="rect">
            <a:avLst/>
          </a:prstGeom>
          <a:noFill/>
        </p:spPr>
        <p:txBody>
          <a:bodyPr wrap="square" rtlCol="0">
            <a:spAutoFit/>
          </a:bodyPr>
          <a:lstStyle/>
          <a:p>
            <a:r>
              <a:rPr lang="en-GB" sz="1050" dirty="0" err="1"/>
              <a:t>CiteScore</a:t>
            </a:r>
            <a:endParaRPr lang="en-US" sz="1050" dirty="0"/>
          </a:p>
        </p:txBody>
      </p:sp>
      <p:sp>
        <p:nvSpPr>
          <p:cNvPr id="10" name="TextBox 9">
            <a:extLst>
              <a:ext uri="{FF2B5EF4-FFF2-40B4-BE49-F238E27FC236}">
                <a16:creationId xmlns:a16="http://schemas.microsoft.com/office/drawing/2014/main" id="{DD421E20-B2D1-4225-83AB-B31116577B52}"/>
              </a:ext>
            </a:extLst>
          </p:cNvPr>
          <p:cNvSpPr txBox="1"/>
          <p:nvPr/>
        </p:nvSpPr>
        <p:spPr>
          <a:xfrm>
            <a:off x="1904336" y="1741441"/>
            <a:ext cx="779721" cy="253916"/>
          </a:xfrm>
          <a:prstGeom prst="rect">
            <a:avLst/>
          </a:prstGeom>
          <a:noFill/>
        </p:spPr>
        <p:txBody>
          <a:bodyPr wrap="square" rtlCol="0">
            <a:spAutoFit/>
          </a:bodyPr>
          <a:lstStyle/>
          <a:p>
            <a:r>
              <a:rPr lang="en-GB" sz="1050" dirty="0"/>
              <a:t>SNIP</a:t>
            </a:r>
            <a:endParaRPr lang="en-US" sz="1050" dirty="0"/>
          </a:p>
        </p:txBody>
      </p:sp>
      <p:sp>
        <p:nvSpPr>
          <p:cNvPr id="11" name="TextBox 10">
            <a:extLst>
              <a:ext uri="{FF2B5EF4-FFF2-40B4-BE49-F238E27FC236}">
                <a16:creationId xmlns:a16="http://schemas.microsoft.com/office/drawing/2014/main" id="{55016F02-C1BF-4256-9116-EBDB50395114}"/>
              </a:ext>
            </a:extLst>
          </p:cNvPr>
          <p:cNvSpPr txBox="1"/>
          <p:nvPr/>
        </p:nvSpPr>
        <p:spPr>
          <a:xfrm>
            <a:off x="3083885" y="1739046"/>
            <a:ext cx="779721" cy="253916"/>
          </a:xfrm>
          <a:prstGeom prst="rect">
            <a:avLst/>
          </a:prstGeom>
          <a:noFill/>
        </p:spPr>
        <p:txBody>
          <a:bodyPr wrap="square" rtlCol="0">
            <a:spAutoFit/>
          </a:bodyPr>
          <a:lstStyle/>
          <a:p>
            <a:r>
              <a:rPr lang="en-GB" sz="1050" dirty="0"/>
              <a:t>SJR</a:t>
            </a:r>
            <a:endParaRPr lang="en-US" sz="1050" dirty="0"/>
          </a:p>
        </p:txBody>
      </p:sp>
      <p:cxnSp>
        <p:nvCxnSpPr>
          <p:cNvPr id="6" name="Straight Connector 5">
            <a:extLst>
              <a:ext uri="{FF2B5EF4-FFF2-40B4-BE49-F238E27FC236}">
                <a16:creationId xmlns:a16="http://schemas.microsoft.com/office/drawing/2014/main" id="{2D1D80E4-5A06-48F7-BE8D-A4F7E899DD23}"/>
              </a:ext>
            </a:extLst>
          </p:cNvPr>
          <p:cNvCxnSpPr/>
          <p:nvPr/>
        </p:nvCxnSpPr>
        <p:spPr>
          <a:xfrm>
            <a:off x="415870" y="3466214"/>
            <a:ext cx="385133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44FB9FF-B357-449D-AE9C-AAA94BF05AC9}"/>
              </a:ext>
            </a:extLst>
          </p:cNvPr>
          <p:cNvSpPr txBox="1"/>
          <p:nvPr/>
        </p:nvSpPr>
        <p:spPr>
          <a:xfrm>
            <a:off x="1056167" y="674263"/>
            <a:ext cx="2686493" cy="307777"/>
          </a:xfrm>
          <a:prstGeom prst="rect">
            <a:avLst/>
          </a:prstGeom>
          <a:noFill/>
        </p:spPr>
        <p:txBody>
          <a:bodyPr wrap="square" rtlCol="0">
            <a:spAutoFit/>
          </a:bodyPr>
          <a:lstStyle/>
          <a:p>
            <a:r>
              <a:rPr lang="ru-RU" sz="1400" dirty="0"/>
              <a:t>Статьи российских авторов</a:t>
            </a:r>
            <a:endParaRPr lang="en-US" sz="1400" dirty="0"/>
          </a:p>
        </p:txBody>
      </p:sp>
      <p:sp>
        <p:nvSpPr>
          <p:cNvPr id="4" name="TextBox 3">
            <a:extLst>
              <a:ext uri="{FF2B5EF4-FFF2-40B4-BE49-F238E27FC236}">
                <a16:creationId xmlns:a16="http://schemas.microsoft.com/office/drawing/2014/main" id="{EE36FBB4-8053-4A16-8D27-8F8936C39F4E}"/>
              </a:ext>
            </a:extLst>
          </p:cNvPr>
          <p:cNvSpPr txBox="1"/>
          <p:nvPr/>
        </p:nvSpPr>
        <p:spPr>
          <a:xfrm>
            <a:off x="1056167" y="4679040"/>
            <a:ext cx="2615609" cy="261610"/>
          </a:xfrm>
          <a:prstGeom prst="rect">
            <a:avLst/>
          </a:prstGeom>
          <a:noFill/>
        </p:spPr>
        <p:txBody>
          <a:bodyPr wrap="square" rtlCol="0">
            <a:spAutoFit/>
          </a:bodyPr>
          <a:lstStyle/>
          <a:p>
            <a:r>
              <a:rPr lang="ru-RU" sz="1050" i="1" dirty="0"/>
              <a:t>По данным </a:t>
            </a:r>
            <a:r>
              <a:rPr lang="en-GB" sz="1050" i="1" dirty="0" err="1"/>
              <a:t>SciVal</a:t>
            </a:r>
            <a:endParaRPr lang="en-US" sz="1050" i="1" dirty="0"/>
          </a:p>
        </p:txBody>
      </p:sp>
    </p:spTree>
    <p:extLst>
      <p:ext uri="{BB962C8B-B14F-4D97-AF65-F5344CB8AC3E}">
        <p14:creationId xmlns:p14="http://schemas.microsoft.com/office/powerpoint/2010/main" val="3081441445"/>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lsevier">
  <a:themeElements>
    <a:clrScheme name="Custom 1">
      <a:dk1>
        <a:srgbClr val="53565A"/>
      </a:dk1>
      <a:lt1>
        <a:srgbClr val="FFFFFF"/>
      </a:lt1>
      <a:dk2>
        <a:srgbClr val="FF6C00"/>
      </a:dk2>
      <a:lt2>
        <a:srgbClr val="E7E6E6"/>
      </a:lt2>
      <a:accent1>
        <a:srgbClr val="3678DF"/>
      </a:accent1>
      <a:accent2>
        <a:srgbClr val="FF6C00"/>
      </a:accent2>
      <a:accent3>
        <a:srgbClr val="FCD300"/>
      </a:accent3>
      <a:accent4>
        <a:srgbClr val="F73D28"/>
      </a:accent4>
      <a:accent5>
        <a:srgbClr val="8ED600"/>
      </a:accent5>
      <a:accent6>
        <a:srgbClr val="661CC9"/>
      </a:accent6>
      <a:hlink>
        <a:srgbClr val="0563C1"/>
      </a:hlink>
      <a:folHlink>
        <a:srgbClr val="FF6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ELS_ppt-presentation_Arial 16_9 new colorscheme</Template>
  <TotalTime>0</TotalTime>
  <Words>2771</Words>
  <Application>Microsoft Office PowerPoint</Application>
  <PresentationFormat>On-screen Show (16:9)</PresentationFormat>
  <Paragraphs>494</Paragraphs>
  <Slides>70</Slides>
  <Notes>10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1" baseType="lpstr">
      <vt:lpstr>Arial</vt:lpstr>
      <vt:lpstr>Arial Bold</vt:lpstr>
      <vt:lpstr>Arial Narrow</vt:lpstr>
      <vt:lpstr>Arial Rounded MT Bold</vt:lpstr>
      <vt:lpstr>Calibri</vt:lpstr>
      <vt:lpstr>Calibri Light</vt:lpstr>
      <vt:lpstr>Courier New</vt:lpstr>
      <vt:lpstr>Times</vt:lpstr>
      <vt:lpstr>Times New Roman</vt:lpstr>
      <vt:lpstr>Elsevier</vt:lpstr>
      <vt:lpstr>think-cell Folie</vt:lpstr>
      <vt:lpstr>Международный научный рецензируемый журнал: стратегия развития журнала и подготовка к включению в МНБ (Scopus)</vt:lpstr>
      <vt:lpstr>Журналы стремятся в индексы цитирования:</vt:lpstr>
      <vt:lpstr>Национальный проект «НАУКА»  http://static.government.ru/media/files/vCAoi8zEXRVSuy2Yk7D8hvQbpbUSwO8y.pdf</vt:lpstr>
      <vt:lpstr>Российские журналы в Scopus</vt:lpstr>
      <vt:lpstr>Результаты оценки журналов для Scopus</vt:lpstr>
      <vt:lpstr>Динамика рассмотрения российских журналов по годам</vt:lpstr>
      <vt:lpstr>Динамика роста российских журналов в Scopus (активных в соответствии с указанным годом)</vt:lpstr>
      <vt:lpstr>Рассмотренные российские журналы по предметным областям</vt:lpstr>
      <vt:lpstr>Оценка по квартилям </vt:lpstr>
      <vt:lpstr>Квартили российских журналов, индексируемых в Scopus</vt:lpstr>
      <vt:lpstr>Подготовка журнала международного уровня</vt:lpstr>
      <vt:lpstr>Прежде чем предпринимать шаги, надо определиться:</vt:lpstr>
      <vt:lpstr>Результат</vt:lpstr>
      <vt:lpstr>PowerPoint Presentation</vt:lpstr>
      <vt:lpstr>Совет по отбору содержания (CSAB) играет ключевую роль в определении качественного контента</vt:lpstr>
      <vt:lpstr>Российский экспертный совет</vt:lpstr>
      <vt:lpstr>Критерии оценки журнала</vt:lpstr>
      <vt:lpstr>Подготовка по критериям с использованием Scopus </vt:lpstr>
      <vt:lpstr>PowerPoint Presentation</vt:lpstr>
      <vt:lpstr>PowerPoint Presentation</vt:lpstr>
      <vt:lpstr>Поиск фраз и словосочетаний </vt:lpstr>
      <vt:lpstr>Использование групповых символов, операторов при поиске </vt:lpstr>
      <vt:lpstr>PowerPoint Presentation</vt:lpstr>
      <vt:lpstr>View secondary documents позволяет проанализировать найденные ссылки и оценить их отношение к вашему журналу (..или одноименному)</vt:lpstr>
      <vt:lpstr>PowerPoint Presentation</vt:lpstr>
      <vt:lpstr>Профиль автора и анализ научной деятельности</vt:lpstr>
      <vt:lpstr>Знаете ли вы кто у вас публикуется?</vt:lpstr>
      <vt:lpstr>Определение референсной группы, актуальных тем и экспертов </vt:lpstr>
      <vt:lpstr>Поиск по теме</vt:lpstr>
      <vt:lpstr>Расширенный поиск: более 60 полей поиска</vt:lpstr>
      <vt:lpstr>Классификатор Scopus</vt:lpstr>
      <vt:lpstr>Знаете ли вы этих экспертов? Хотите ли вы видеть их публикации у вас в журнале?</vt:lpstr>
      <vt:lpstr>Анализ найденных результатов</vt:lpstr>
      <vt:lpstr>Страница журнала с метриками</vt:lpstr>
      <vt:lpstr>Рейтинг журнала в предметной подобласти</vt:lpstr>
      <vt:lpstr>Журнальные метрики в Scopus</vt:lpstr>
      <vt:lpstr>Переход на страницу сравнения журналов</vt:lpstr>
      <vt:lpstr>Сравнение по нескольким параметрам</vt:lpstr>
      <vt:lpstr>Scopus – SciVal</vt:lpstr>
      <vt:lpstr>SciVal – аналитический инструмент на основе данных Scopus</vt:lpstr>
      <vt:lpstr>Темы (Topics): на уровне автора</vt:lpstr>
      <vt:lpstr>Тема в SciVal</vt:lpstr>
      <vt:lpstr>Моделирование тем – процесс</vt:lpstr>
      <vt:lpstr>Пример модели науки и карта</vt:lpstr>
      <vt:lpstr>Характеристика темы – topic prominence</vt:lpstr>
      <vt:lpstr>Корреляция между высокофинансируемыми грантами и темами с высоким показателем Prominence</vt:lpstr>
      <vt:lpstr>Таким образом:</vt:lpstr>
      <vt:lpstr>PowerPoint Presentation</vt:lpstr>
      <vt:lpstr>Доля России и других стран в топ-1% самых актуальных тем</vt:lpstr>
      <vt:lpstr>Темы (topics): на уровне статьи</vt:lpstr>
      <vt:lpstr>Подача заявки для индексации журнала в Scopus   </vt:lpstr>
      <vt:lpstr>Форма подачи заявки на индексацию журнала в Scopus  http://suggestor.step.scopus.com/suggestTitle/step1.cfm </vt:lpstr>
      <vt:lpstr>Но! Прежде чем подавать, проведите самооценку журнала, ответив на вопросы www.readyforscopus.com </vt:lpstr>
      <vt:lpstr>Кроме включения новых журналов мы также прекращаем индексирование текущих</vt:lpstr>
      <vt:lpstr>Введение механизма отслеживания недобросовестных журналов и процесса на переоценки</vt:lpstr>
      <vt:lpstr>В погоне за ненаучными целями, начинают пренебрегать процессом рецензирования? (пример журнала по энергетике)</vt:lpstr>
      <vt:lpstr>Методология: метрики и показатели переоценки</vt:lpstr>
      <vt:lpstr>Пример</vt:lpstr>
      <vt:lpstr>Радар: негативные тенденции</vt:lpstr>
      <vt:lpstr>Прозрачный, ежегодный процесс переоценки</vt:lpstr>
      <vt:lpstr>Примеры ответов редакторов на информацию о попадании на переоценку</vt:lpstr>
      <vt:lpstr>Список журналов, индексация которых прекращена в Scopus (около 400)</vt:lpstr>
      <vt:lpstr>Полезные ссылки</vt:lpstr>
      <vt:lpstr>www.elsevier.ru или www.elsevierscience.ru</vt:lpstr>
      <vt:lpstr>Список журналов, индексируемых Scopus  http://www.elsevierscience.ru/products/scopus/ или  http://www.elsevier.com/__data/assets/excel_doc/0005/226742/title_list.xlsx </vt:lpstr>
      <vt:lpstr>https://www.elsevier.com/solutions/scopus </vt:lpstr>
      <vt:lpstr>https://rasep.ru</vt:lpstr>
      <vt:lpstr>https://neicon.ru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2018-07-23T12:36:44Z</cp:lastPrinted>
  <dcterms:created xsi:type="dcterms:W3CDTF">2018-05-29T20:11:58Z</dcterms:created>
  <dcterms:modified xsi:type="dcterms:W3CDTF">2020-02-25T15:15:36Z</dcterms:modified>
</cp:coreProperties>
</file>